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4" r:id="rId5"/>
    <p:sldId id="345" r:id="rId6"/>
    <p:sldId id="368" r:id="rId7"/>
    <p:sldId id="399" r:id="rId8"/>
    <p:sldId id="371" r:id="rId9"/>
    <p:sldId id="372" r:id="rId10"/>
    <p:sldId id="374" r:id="rId11"/>
    <p:sldId id="378" r:id="rId12"/>
    <p:sldId id="391" r:id="rId13"/>
    <p:sldId id="3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15CE1B-247A-3CAD-638C-E255FAA0FECD}" name="Becca Muenich" initials="BM" userId="S::rlogsdo@uark.edu::1ec6f7db-a877-4ae1-875a-d187e1e20331" providerId="AD"/>
  <p188:author id="{B6A3D024-909B-3BC2-1496-FEEAB652808A}" name="Sher Dionisio" initials="" userId="S::Sher.Dionisio@teksystemsgs.com::02daa716-9709-4d47-a153-1943ce1675cb" providerId="AD"/>
  <p188:author id="{6655477D-6C12-A1B0-BB72-BFD26C2DA400}" name="Danna Villarreal Valdes" initials="DV" userId="S::dannav@uark.edu::b4a8a54e-8d31-4a6a-9fae-8f4ff4773a4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7F2"/>
    <a:srgbClr val="666666"/>
    <a:srgbClr val="D5D1CE"/>
    <a:srgbClr val="E5DDD1"/>
    <a:srgbClr val="AFA3A2"/>
    <a:srgbClr val="A3AFBB"/>
    <a:srgbClr val="A8B5C7"/>
    <a:srgbClr val="FDAE61"/>
    <a:srgbClr val="F0F0F0"/>
    <a:srgbClr val="DE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8FC74-739B-491E-8718-BDF705E2767C}" v="10" dt="2024-10-25T15:40:38.779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928" autoAdjust="0"/>
  </p:normalViewPr>
  <p:slideViewPr>
    <p:cSldViewPr snapToGrid="0">
      <p:cViewPr varScale="1">
        <p:scale>
          <a:sx n="116" d="100"/>
          <a:sy n="116" d="100"/>
        </p:scale>
        <p:origin x="138" y="28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658370-DB50-44A4-864D-5DFBB1094457}" type="doc">
      <dgm:prSet loTypeId="urn:microsoft.com/office/officeart/2005/8/layout/equation2" loCatId="relationship" qsTypeId="urn:microsoft.com/office/officeart/2005/8/quickstyle/simple1" qsCatId="simple" csTypeId="urn:microsoft.com/office/officeart/2005/8/colors/accent5_2" csCatId="accent5" phldr="1"/>
      <dgm:spPr/>
    </dgm:pt>
    <dgm:pt modelId="{821D6EBD-F796-458C-8126-3548CD97798E}">
      <dgm:prSet phldrT="[Text]"/>
      <dgm:spPr/>
      <dgm:t>
        <a:bodyPr/>
        <a:lstStyle/>
        <a:p>
          <a:r>
            <a:rPr lang="en-US" dirty="0"/>
            <a:t>Dams</a:t>
          </a:r>
        </a:p>
      </dgm:t>
    </dgm:pt>
    <dgm:pt modelId="{3C4C1B51-46F2-48C2-8743-C10245FF1DC1}" type="parTrans" cxnId="{AE8CDDD1-C09E-4F56-B4D0-724FF2A998B9}">
      <dgm:prSet/>
      <dgm:spPr/>
      <dgm:t>
        <a:bodyPr/>
        <a:lstStyle/>
        <a:p>
          <a:endParaRPr lang="en-US"/>
        </a:p>
      </dgm:t>
    </dgm:pt>
    <dgm:pt modelId="{04B521AE-C013-4C58-90E0-43B420117AE9}" type="sibTrans" cxnId="{AE8CDDD1-C09E-4F56-B4D0-724FF2A998B9}">
      <dgm:prSet/>
      <dgm:spPr/>
      <dgm:t>
        <a:bodyPr/>
        <a:lstStyle/>
        <a:p>
          <a:endParaRPr lang="en-US" dirty="0"/>
        </a:p>
      </dgm:t>
    </dgm:pt>
    <dgm:pt modelId="{45F23525-0D61-4CDF-B288-7CCC8B2F2114}">
      <dgm:prSet phldrT="[Text]"/>
      <dgm:spPr/>
      <dgm:t>
        <a:bodyPr/>
        <a:lstStyle/>
        <a:p>
          <a:r>
            <a:rPr lang="en-US" dirty="0"/>
            <a:t>Agriculture</a:t>
          </a:r>
        </a:p>
      </dgm:t>
    </dgm:pt>
    <dgm:pt modelId="{22966151-036F-4FE5-83DD-E15DF46CFCD9}" type="parTrans" cxnId="{9BD53955-79A2-480F-892A-292C13591CF7}">
      <dgm:prSet/>
      <dgm:spPr/>
      <dgm:t>
        <a:bodyPr/>
        <a:lstStyle/>
        <a:p>
          <a:endParaRPr lang="en-US"/>
        </a:p>
      </dgm:t>
    </dgm:pt>
    <dgm:pt modelId="{54B11245-1108-4831-879A-F4FFDAA2E9CB}" type="sibTrans" cxnId="{9BD53955-79A2-480F-892A-292C13591CF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F528965-50AE-4A9B-AD41-F47B9BE04D91}">
      <dgm:prSet phldrT="[Text]"/>
      <dgm:spPr/>
      <dgm:t>
        <a:bodyPr/>
        <a:lstStyle/>
        <a:p>
          <a:r>
            <a:rPr lang="en-US" dirty="0"/>
            <a:t>Alter Water Quality</a:t>
          </a:r>
        </a:p>
      </dgm:t>
    </dgm:pt>
    <dgm:pt modelId="{53CFB6BF-8496-4023-87E3-41F02994F563}" type="parTrans" cxnId="{C3A7BC36-A1EA-4639-82AA-0EDA75899302}">
      <dgm:prSet/>
      <dgm:spPr/>
      <dgm:t>
        <a:bodyPr/>
        <a:lstStyle/>
        <a:p>
          <a:endParaRPr lang="en-US"/>
        </a:p>
      </dgm:t>
    </dgm:pt>
    <dgm:pt modelId="{23DF2DF5-93C1-4A6E-88DF-268E2914CFBD}" type="sibTrans" cxnId="{C3A7BC36-A1EA-4639-82AA-0EDA75899302}">
      <dgm:prSet/>
      <dgm:spPr/>
      <dgm:t>
        <a:bodyPr/>
        <a:lstStyle/>
        <a:p>
          <a:endParaRPr lang="en-US"/>
        </a:p>
      </dgm:t>
    </dgm:pt>
    <dgm:pt modelId="{3F576087-CB93-4DB4-8720-C6AD7AEDD320}" type="pres">
      <dgm:prSet presAssocID="{61658370-DB50-44A4-864D-5DFBB1094457}" presName="Name0" presStyleCnt="0">
        <dgm:presLayoutVars>
          <dgm:dir/>
          <dgm:resizeHandles val="exact"/>
        </dgm:presLayoutVars>
      </dgm:prSet>
      <dgm:spPr/>
    </dgm:pt>
    <dgm:pt modelId="{FF8396D3-F1B7-4B6C-86C0-F42419C83B70}" type="pres">
      <dgm:prSet presAssocID="{61658370-DB50-44A4-864D-5DFBB1094457}" presName="vNodes" presStyleCnt="0"/>
      <dgm:spPr/>
    </dgm:pt>
    <dgm:pt modelId="{8B25CF41-2CA1-4897-9EDF-6B88E63B660F}" type="pres">
      <dgm:prSet presAssocID="{821D6EBD-F796-458C-8126-3548CD97798E}" presName="node" presStyleLbl="node1" presStyleIdx="0" presStyleCnt="3" custLinFactY="-5605" custLinFactNeighborX="-51540" custLinFactNeighborY="-100000">
        <dgm:presLayoutVars>
          <dgm:bulletEnabled val="1"/>
        </dgm:presLayoutVars>
      </dgm:prSet>
      <dgm:spPr/>
    </dgm:pt>
    <dgm:pt modelId="{78789B7D-74C3-49F2-A132-DE0F334041AC}" type="pres">
      <dgm:prSet presAssocID="{04B521AE-C013-4C58-90E0-43B420117AE9}" presName="spacerT" presStyleCnt="0"/>
      <dgm:spPr/>
    </dgm:pt>
    <dgm:pt modelId="{8A6B06D3-4012-4F82-9454-2F9BD09E03B9}" type="pres">
      <dgm:prSet presAssocID="{04B521AE-C013-4C58-90E0-43B420117AE9}" presName="sibTrans" presStyleLbl="sibTrans2D1" presStyleIdx="0" presStyleCnt="2" custLinFactNeighborX="-58232" custLinFactNeighborY="-13845"/>
      <dgm:spPr/>
    </dgm:pt>
    <dgm:pt modelId="{DB2BF375-C8FF-4DD0-846D-D1758CD14EBB}" type="pres">
      <dgm:prSet presAssocID="{04B521AE-C013-4C58-90E0-43B420117AE9}" presName="spacerB" presStyleCnt="0"/>
      <dgm:spPr/>
    </dgm:pt>
    <dgm:pt modelId="{00F71505-8F60-4FC2-B84C-5A281739A23E}" type="pres">
      <dgm:prSet presAssocID="{45F23525-0D61-4CDF-B288-7CCC8B2F2114}" presName="node" presStyleLbl="node1" presStyleIdx="1" presStyleCnt="3" custLinFactY="42069" custLinFactNeighborX="-50407" custLinFactNeighborY="100000">
        <dgm:presLayoutVars>
          <dgm:bulletEnabled val="1"/>
        </dgm:presLayoutVars>
      </dgm:prSet>
      <dgm:spPr/>
    </dgm:pt>
    <dgm:pt modelId="{DBB3AE40-F8AE-4413-B650-F8F94EBC03B5}" type="pres">
      <dgm:prSet presAssocID="{61658370-DB50-44A4-864D-5DFBB1094457}" presName="sibTransLast" presStyleLbl="sibTrans2D1" presStyleIdx="1" presStyleCnt="2"/>
      <dgm:spPr/>
    </dgm:pt>
    <dgm:pt modelId="{68A577C9-93CF-45BC-86D8-BAA58340CF66}" type="pres">
      <dgm:prSet presAssocID="{61658370-DB50-44A4-864D-5DFBB1094457}" presName="connectorText" presStyleLbl="sibTrans2D1" presStyleIdx="1" presStyleCnt="2"/>
      <dgm:spPr/>
    </dgm:pt>
    <dgm:pt modelId="{E5300DDA-54DE-4059-B4E9-399C863406A0}" type="pres">
      <dgm:prSet presAssocID="{61658370-DB50-44A4-864D-5DFBB1094457}" presName="lastNode" presStyleLbl="node1" presStyleIdx="2" presStyleCnt="3" custLinFactX="1330" custLinFactNeighborX="100000" custLinFactNeighborY="1583">
        <dgm:presLayoutVars>
          <dgm:bulletEnabled val="1"/>
        </dgm:presLayoutVars>
      </dgm:prSet>
      <dgm:spPr/>
    </dgm:pt>
  </dgm:ptLst>
  <dgm:cxnLst>
    <dgm:cxn modelId="{55B1992B-BE46-443B-B2E1-77A0EA3536D2}" type="presOf" srcId="{54B11245-1108-4831-879A-F4FFDAA2E9CB}" destId="{DBB3AE40-F8AE-4413-B650-F8F94EBC03B5}" srcOrd="0" destOrd="0" presId="urn:microsoft.com/office/officeart/2005/8/layout/equation2"/>
    <dgm:cxn modelId="{C3A7BC36-A1EA-4639-82AA-0EDA75899302}" srcId="{61658370-DB50-44A4-864D-5DFBB1094457}" destId="{2F528965-50AE-4A9B-AD41-F47B9BE04D91}" srcOrd="2" destOrd="0" parTransId="{53CFB6BF-8496-4023-87E3-41F02994F563}" sibTransId="{23DF2DF5-93C1-4A6E-88DF-268E2914CFBD}"/>
    <dgm:cxn modelId="{8F0C9262-CD62-4185-B5EE-0E4AAACC250F}" type="presOf" srcId="{54B11245-1108-4831-879A-F4FFDAA2E9CB}" destId="{68A577C9-93CF-45BC-86D8-BAA58340CF66}" srcOrd="1" destOrd="0" presId="urn:microsoft.com/office/officeart/2005/8/layout/equation2"/>
    <dgm:cxn modelId="{28630649-B9B2-40BD-89DE-0F5BDC56A8BE}" type="presOf" srcId="{821D6EBD-F796-458C-8126-3548CD97798E}" destId="{8B25CF41-2CA1-4897-9EDF-6B88E63B660F}" srcOrd="0" destOrd="0" presId="urn:microsoft.com/office/officeart/2005/8/layout/equation2"/>
    <dgm:cxn modelId="{9CA1266B-9D4A-40D6-A6EB-E22508AA6EC1}" type="presOf" srcId="{04B521AE-C013-4C58-90E0-43B420117AE9}" destId="{8A6B06D3-4012-4F82-9454-2F9BD09E03B9}" srcOrd="0" destOrd="0" presId="urn:microsoft.com/office/officeart/2005/8/layout/equation2"/>
    <dgm:cxn modelId="{9BD53955-79A2-480F-892A-292C13591CF7}" srcId="{61658370-DB50-44A4-864D-5DFBB1094457}" destId="{45F23525-0D61-4CDF-B288-7CCC8B2F2114}" srcOrd="1" destOrd="0" parTransId="{22966151-036F-4FE5-83DD-E15DF46CFCD9}" sibTransId="{54B11245-1108-4831-879A-F4FFDAA2E9CB}"/>
    <dgm:cxn modelId="{6590749B-6763-4DD4-85F5-1146CAD3794F}" type="presOf" srcId="{2F528965-50AE-4A9B-AD41-F47B9BE04D91}" destId="{E5300DDA-54DE-4059-B4E9-399C863406A0}" srcOrd="0" destOrd="0" presId="urn:microsoft.com/office/officeart/2005/8/layout/equation2"/>
    <dgm:cxn modelId="{C9C5D6AD-AEA0-4A71-A6F8-315307B8A3BE}" type="presOf" srcId="{45F23525-0D61-4CDF-B288-7CCC8B2F2114}" destId="{00F71505-8F60-4FC2-B84C-5A281739A23E}" srcOrd="0" destOrd="0" presId="urn:microsoft.com/office/officeart/2005/8/layout/equation2"/>
    <dgm:cxn modelId="{AE8CDDD1-C09E-4F56-B4D0-724FF2A998B9}" srcId="{61658370-DB50-44A4-864D-5DFBB1094457}" destId="{821D6EBD-F796-458C-8126-3548CD97798E}" srcOrd="0" destOrd="0" parTransId="{3C4C1B51-46F2-48C2-8743-C10245FF1DC1}" sibTransId="{04B521AE-C013-4C58-90E0-43B420117AE9}"/>
    <dgm:cxn modelId="{D061EDEB-0DDB-4B5F-8A0A-1FA68A8FC801}" type="presOf" srcId="{61658370-DB50-44A4-864D-5DFBB1094457}" destId="{3F576087-CB93-4DB4-8720-C6AD7AEDD320}" srcOrd="0" destOrd="0" presId="urn:microsoft.com/office/officeart/2005/8/layout/equation2"/>
    <dgm:cxn modelId="{9C2BCCC4-2607-42C9-81D5-3A018ACE31B8}" type="presParOf" srcId="{3F576087-CB93-4DB4-8720-C6AD7AEDD320}" destId="{FF8396D3-F1B7-4B6C-86C0-F42419C83B70}" srcOrd="0" destOrd="0" presId="urn:microsoft.com/office/officeart/2005/8/layout/equation2"/>
    <dgm:cxn modelId="{0805B102-85C2-425A-A8A1-58D1A2F62F77}" type="presParOf" srcId="{FF8396D3-F1B7-4B6C-86C0-F42419C83B70}" destId="{8B25CF41-2CA1-4897-9EDF-6B88E63B660F}" srcOrd="0" destOrd="0" presId="urn:microsoft.com/office/officeart/2005/8/layout/equation2"/>
    <dgm:cxn modelId="{0EB2F1AC-A81B-42DE-BC35-8A97A2954A62}" type="presParOf" srcId="{FF8396D3-F1B7-4B6C-86C0-F42419C83B70}" destId="{78789B7D-74C3-49F2-A132-DE0F334041AC}" srcOrd="1" destOrd="0" presId="urn:microsoft.com/office/officeart/2005/8/layout/equation2"/>
    <dgm:cxn modelId="{BD5547A3-C71B-47BF-B7C9-720BB174447D}" type="presParOf" srcId="{FF8396D3-F1B7-4B6C-86C0-F42419C83B70}" destId="{8A6B06D3-4012-4F82-9454-2F9BD09E03B9}" srcOrd="2" destOrd="0" presId="urn:microsoft.com/office/officeart/2005/8/layout/equation2"/>
    <dgm:cxn modelId="{700B2FF5-D765-49F3-9DBC-5E36C981CB35}" type="presParOf" srcId="{FF8396D3-F1B7-4B6C-86C0-F42419C83B70}" destId="{DB2BF375-C8FF-4DD0-846D-D1758CD14EBB}" srcOrd="3" destOrd="0" presId="urn:microsoft.com/office/officeart/2005/8/layout/equation2"/>
    <dgm:cxn modelId="{9D02C7E3-483D-4D55-9380-9FA37E8E1E19}" type="presParOf" srcId="{FF8396D3-F1B7-4B6C-86C0-F42419C83B70}" destId="{00F71505-8F60-4FC2-B84C-5A281739A23E}" srcOrd="4" destOrd="0" presId="urn:microsoft.com/office/officeart/2005/8/layout/equation2"/>
    <dgm:cxn modelId="{F6830191-50B9-4356-992B-207598B79172}" type="presParOf" srcId="{3F576087-CB93-4DB4-8720-C6AD7AEDD320}" destId="{DBB3AE40-F8AE-4413-B650-F8F94EBC03B5}" srcOrd="1" destOrd="0" presId="urn:microsoft.com/office/officeart/2005/8/layout/equation2"/>
    <dgm:cxn modelId="{C653E86F-8C9E-4091-9D15-9438985D2D72}" type="presParOf" srcId="{DBB3AE40-F8AE-4413-B650-F8F94EBC03B5}" destId="{68A577C9-93CF-45BC-86D8-BAA58340CF66}" srcOrd="0" destOrd="0" presId="urn:microsoft.com/office/officeart/2005/8/layout/equation2"/>
    <dgm:cxn modelId="{8C82DADB-B0DF-460A-AD8A-0EA5EE0C6D58}" type="presParOf" srcId="{3F576087-CB93-4DB4-8720-C6AD7AEDD320}" destId="{E5300DDA-54DE-4059-B4E9-399C863406A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513003-8A6E-4D34-BF55-A77C192588DF}" type="doc">
      <dgm:prSet loTypeId="urn:microsoft.com/office/officeart/2005/8/layout/list1" loCatId="list" qsTypeId="urn:microsoft.com/office/officeart/2005/8/quickstyle/simple2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34EB2F6E-D4BE-4DBD-93D2-8C1953C6A6E3}">
      <dgm:prSet phldrT="[Text]"/>
      <dgm:spPr/>
      <dgm:t>
        <a:bodyPr/>
        <a:lstStyle/>
        <a:p>
          <a:pPr>
            <a:defRPr b="1"/>
          </a:pPr>
          <a:r>
            <a:rPr lang="en-US" dirty="0"/>
            <a:t>Conclusions</a:t>
          </a:r>
        </a:p>
      </dgm:t>
    </dgm:pt>
    <dgm:pt modelId="{38B744AC-DB93-4C82-A858-72CDE255E0AE}" type="parTrans" cxnId="{91056A75-FFD4-4C47-9F56-6B6B9D066980}">
      <dgm:prSet/>
      <dgm:spPr/>
      <dgm:t>
        <a:bodyPr/>
        <a:lstStyle/>
        <a:p>
          <a:endParaRPr lang="en-US"/>
        </a:p>
      </dgm:t>
    </dgm:pt>
    <dgm:pt modelId="{F8EF1E8B-8C80-46F6-92D6-2703A048968E}" type="sibTrans" cxnId="{91056A75-FFD4-4C47-9F56-6B6B9D066980}">
      <dgm:prSet/>
      <dgm:spPr/>
      <dgm:t>
        <a:bodyPr/>
        <a:lstStyle/>
        <a:p>
          <a:endParaRPr lang="en-US"/>
        </a:p>
      </dgm:t>
    </dgm:pt>
    <dgm:pt modelId="{1F300EC6-DAAB-4ABF-BB84-0A220C3F5581}">
      <dgm:prSet phldrT="[Text]"/>
      <dgm:spPr/>
      <dgm:t>
        <a:bodyPr/>
        <a:lstStyle/>
        <a:p>
          <a:r>
            <a:rPr lang="en-US" dirty="0"/>
            <a:t>Complex water resources systems occur in the U.S. – 43% of dams in U.S. have more than 50% of contributing area in agriculture</a:t>
          </a:r>
        </a:p>
      </dgm:t>
    </dgm:pt>
    <dgm:pt modelId="{A1E3DE51-B971-4ACE-A169-AD832C9D82B3}" type="parTrans" cxnId="{C34A9430-15B2-4AC3-AD43-CCA6F95E6325}">
      <dgm:prSet/>
      <dgm:spPr/>
      <dgm:t>
        <a:bodyPr/>
        <a:lstStyle/>
        <a:p>
          <a:endParaRPr lang="en-US"/>
        </a:p>
      </dgm:t>
    </dgm:pt>
    <dgm:pt modelId="{58337B66-51A0-417F-85B2-00B2873A101E}" type="sibTrans" cxnId="{C34A9430-15B2-4AC3-AD43-CCA6F95E6325}">
      <dgm:prSet/>
      <dgm:spPr/>
      <dgm:t>
        <a:bodyPr/>
        <a:lstStyle/>
        <a:p>
          <a:endParaRPr lang="en-US"/>
        </a:p>
      </dgm:t>
    </dgm:pt>
    <dgm:pt modelId="{BCA14EA0-1D19-454A-955A-321F99B2E2F9}">
      <dgm:prSet phldrT="[Text]"/>
      <dgm:spPr/>
      <dgm:t>
        <a:bodyPr/>
        <a:lstStyle/>
        <a:p>
          <a:pPr>
            <a:defRPr b="1"/>
          </a:pPr>
          <a:r>
            <a:rPr lang="en-US" dirty="0"/>
            <a:t>Next Steps</a:t>
          </a:r>
        </a:p>
      </dgm:t>
    </dgm:pt>
    <dgm:pt modelId="{6338D2B5-9C7C-417C-9632-392025AA75BF}" type="parTrans" cxnId="{0A546FFB-D59F-42D8-97A5-7DEA2AFD8E45}">
      <dgm:prSet/>
      <dgm:spPr/>
      <dgm:t>
        <a:bodyPr/>
        <a:lstStyle/>
        <a:p>
          <a:endParaRPr lang="en-US"/>
        </a:p>
      </dgm:t>
    </dgm:pt>
    <dgm:pt modelId="{769CE9A7-3237-4420-BEBF-6345E71FD716}" type="sibTrans" cxnId="{0A546FFB-D59F-42D8-97A5-7DEA2AFD8E45}">
      <dgm:prSet/>
      <dgm:spPr/>
      <dgm:t>
        <a:bodyPr/>
        <a:lstStyle/>
        <a:p>
          <a:endParaRPr lang="en-US"/>
        </a:p>
      </dgm:t>
    </dgm:pt>
    <dgm:pt modelId="{BF0A1314-75D7-490A-B6BF-06D1D3600DB0}">
      <dgm:prSet phldrT="[Text]"/>
      <dgm:spPr/>
      <dgm:t>
        <a:bodyPr/>
        <a:lstStyle/>
        <a:p>
          <a:r>
            <a:rPr lang="en-US" dirty="0"/>
            <a:t>Incorporate water quality (e.g. nitrogen or phosphorus) into analysis</a:t>
          </a:r>
        </a:p>
      </dgm:t>
    </dgm:pt>
    <dgm:pt modelId="{94A11BCB-3849-4B15-B264-C8515BB2EF9B}" type="parTrans" cxnId="{6E3F2F3B-E5A5-462E-BCEC-D95E69229830}">
      <dgm:prSet/>
      <dgm:spPr/>
      <dgm:t>
        <a:bodyPr/>
        <a:lstStyle/>
        <a:p>
          <a:endParaRPr lang="en-US"/>
        </a:p>
      </dgm:t>
    </dgm:pt>
    <dgm:pt modelId="{FA9B415C-DD72-4C25-AE13-AA93490033AC}" type="sibTrans" cxnId="{6E3F2F3B-E5A5-462E-BCEC-D95E69229830}">
      <dgm:prSet/>
      <dgm:spPr/>
      <dgm:t>
        <a:bodyPr/>
        <a:lstStyle/>
        <a:p>
          <a:endParaRPr lang="en-US"/>
        </a:p>
      </dgm:t>
    </dgm:pt>
    <dgm:pt modelId="{B94DA4D0-987D-45B1-93B4-5D52F9F9B7A8}">
      <dgm:prSet/>
      <dgm:spPr/>
      <dgm:t>
        <a:bodyPr/>
        <a:lstStyle/>
        <a:p>
          <a:r>
            <a:rPr lang="en-US" dirty="0"/>
            <a:t>Management of water infrastructure &amp; agriculture is not currently integrated, yet both affect water, especially water quality</a:t>
          </a:r>
        </a:p>
      </dgm:t>
    </dgm:pt>
    <dgm:pt modelId="{749D46F3-435B-4B40-8359-37F714536D14}" type="parTrans" cxnId="{85071B53-F296-4DD2-B5CC-1718D0B44EDE}">
      <dgm:prSet/>
      <dgm:spPr/>
      <dgm:t>
        <a:bodyPr/>
        <a:lstStyle/>
        <a:p>
          <a:endParaRPr lang="en-US"/>
        </a:p>
      </dgm:t>
    </dgm:pt>
    <dgm:pt modelId="{715D113D-17E5-4603-8A6E-AA1191FE24B7}" type="sibTrans" cxnId="{85071B53-F296-4DD2-B5CC-1718D0B44EDE}">
      <dgm:prSet/>
      <dgm:spPr/>
      <dgm:t>
        <a:bodyPr/>
        <a:lstStyle/>
        <a:p>
          <a:endParaRPr lang="en-US"/>
        </a:p>
      </dgm:t>
    </dgm:pt>
    <dgm:pt modelId="{8D245814-FBC2-4439-B99F-3E90B61D4C5C}">
      <dgm:prSet/>
      <dgm:spPr/>
      <dgm:t>
        <a:bodyPr/>
        <a:lstStyle/>
        <a:p>
          <a:r>
            <a:rPr lang="en-US" dirty="0"/>
            <a:t>Select a smaller region to develop a water quality model (integrating CE-QUAL-W2 and SWAT) to explore combined management scenarios</a:t>
          </a:r>
        </a:p>
      </dgm:t>
    </dgm:pt>
    <dgm:pt modelId="{9AFCD12F-52A0-4205-9954-201FE40E2F59}" type="parTrans" cxnId="{CAC92E18-2DFD-4A12-A588-48B7F3C0151B}">
      <dgm:prSet/>
      <dgm:spPr/>
      <dgm:t>
        <a:bodyPr/>
        <a:lstStyle/>
        <a:p>
          <a:endParaRPr lang="en-US"/>
        </a:p>
      </dgm:t>
    </dgm:pt>
    <dgm:pt modelId="{05FEB6FB-AF82-46B9-8B33-06851D35F2BE}" type="sibTrans" cxnId="{CAC92E18-2DFD-4A12-A588-48B7F3C0151B}">
      <dgm:prSet/>
      <dgm:spPr/>
      <dgm:t>
        <a:bodyPr/>
        <a:lstStyle/>
        <a:p>
          <a:endParaRPr lang="en-US"/>
        </a:p>
      </dgm:t>
    </dgm:pt>
    <dgm:pt modelId="{C80F1917-B34D-4125-BF82-B22BCE5D2CEB}">
      <dgm:prSet phldrT="[Text]"/>
      <dgm:spPr/>
      <dgm:t>
        <a:bodyPr/>
        <a:lstStyle/>
        <a:p>
          <a:r>
            <a:rPr lang="en-US" dirty="0"/>
            <a:t>37% of dams in the U.S. have at least one more dam upstream, adding to complexity</a:t>
          </a:r>
        </a:p>
      </dgm:t>
    </dgm:pt>
    <dgm:pt modelId="{3E7FBA8A-FF7B-4600-B6BE-B0856D4C68E4}" type="parTrans" cxnId="{A15BEE54-255B-4B19-B038-D9862530ED64}">
      <dgm:prSet/>
      <dgm:spPr/>
      <dgm:t>
        <a:bodyPr/>
        <a:lstStyle/>
        <a:p>
          <a:endParaRPr lang="en-US"/>
        </a:p>
      </dgm:t>
    </dgm:pt>
    <dgm:pt modelId="{4B3F5574-8660-4479-8FF4-635A97CDCDFA}" type="sibTrans" cxnId="{A15BEE54-255B-4B19-B038-D9862530ED64}">
      <dgm:prSet/>
      <dgm:spPr/>
      <dgm:t>
        <a:bodyPr/>
        <a:lstStyle/>
        <a:p>
          <a:endParaRPr lang="en-US"/>
        </a:p>
      </dgm:t>
    </dgm:pt>
    <dgm:pt modelId="{C37CCF26-0736-4377-97AA-247E3D682EA5}" type="pres">
      <dgm:prSet presAssocID="{E2513003-8A6E-4D34-BF55-A77C192588DF}" presName="linear" presStyleCnt="0">
        <dgm:presLayoutVars>
          <dgm:dir/>
          <dgm:animLvl val="lvl"/>
          <dgm:resizeHandles val="exact"/>
        </dgm:presLayoutVars>
      </dgm:prSet>
      <dgm:spPr/>
    </dgm:pt>
    <dgm:pt modelId="{6EF8889D-0058-405D-A3A9-E3B877B96261}" type="pres">
      <dgm:prSet presAssocID="{34EB2F6E-D4BE-4DBD-93D2-8C1953C6A6E3}" presName="parentLin" presStyleCnt="0"/>
      <dgm:spPr/>
    </dgm:pt>
    <dgm:pt modelId="{AE6DFFB0-4BF3-4817-A3DC-EAA22019C4B3}" type="pres">
      <dgm:prSet presAssocID="{34EB2F6E-D4BE-4DBD-93D2-8C1953C6A6E3}" presName="parentLeftMargin" presStyleLbl="node1" presStyleIdx="0" presStyleCnt="2"/>
      <dgm:spPr/>
    </dgm:pt>
    <dgm:pt modelId="{36CBA35A-6BDD-4F40-8BFA-C319D148B84F}" type="pres">
      <dgm:prSet presAssocID="{34EB2F6E-D4BE-4DBD-93D2-8C1953C6A6E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51D509E-87AF-4AD7-BF1C-9FC5E052274E}" type="pres">
      <dgm:prSet presAssocID="{34EB2F6E-D4BE-4DBD-93D2-8C1953C6A6E3}" presName="negativeSpace" presStyleCnt="0"/>
      <dgm:spPr/>
    </dgm:pt>
    <dgm:pt modelId="{22A89B90-EBCE-432B-AD63-34A03ADC1512}" type="pres">
      <dgm:prSet presAssocID="{34EB2F6E-D4BE-4DBD-93D2-8C1953C6A6E3}" presName="childText" presStyleLbl="conFgAcc1" presStyleIdx="0" presStyleCnt="2">
        <dgm:presLayoutVars>
          <dgm:bulletEnabled val="1"/>
        </dgm:presLayoutVars>
      </dgm:prSet>
      <dgm:spPr/>
    </dgm:pt>
    <dgm:pt modelId="{AAD455C2-CB6B-4DAA-A45C-15E4AC979827}" type="pres">
      <dgm:prSet presAssocID="{F8EF1E8B-8C80-46F6-92D6-2703A048968E}" presName="spaceBetweenRectangles" presStyleCnt="0"/>
      <dgm:spPr/>
    </dgm:pt>
    <dgm:pt modelId="{64990A2F-CABB-4028-AC77-D2EB3AB506E9}" type="pres">
      <dgm:prSet presAssocID="{BCA14EA0-1D19-454A-955A-321F99B2E2F9}" presName="parentLin" presStyleCnt="0"/>
      <dgm:spPr/>
    </dgm:pt>
    <dgm:pt modelId="{60775249-D87D-4B18-ADBA-43BD8A60DC58}" type="pres">
      <dgm:prSet presAssocID="{BCA14EA0-1D19-454A-955A-321F99B2E2F9}" presName="parentLeftMargin" presStyleLbl="node1" presStyleIdx="0" presStyleCnt="2"/>
      <dgm:spPr/>
    </dgm:pt>
    <dgm:pt modelId="{4861164B-3E47-4D40-9514-0782684E1061}" type="pres">
      <dgm:prSet presAssocID="{BCA14EA0-1D19-454A-955A-321F99B2E2F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4FE120D-BEF6-4712-B2E1-557D9EB4253A}" type="pres">
      <dgm:prSet presAssocID="{BCA14EA0-1D19-454A-955A-321F99B2E2F9}" presName="negativeSpace" presStyleCnt="0"/>
      <dgm:spPr/>
    </dgm:pt>
    <dgm:pt modelId="{3D521481-6700-4C45-95E9-509DDC7366B9}" type="pres">
      <dgm:prSet presAssocID="{BCA14EA0-1D19-454A-955A-321F99B2E2F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AC92E18-2DFD-4A12-A588-48B7F3C0151B}" srcId="{BCA14EA0-1D19-454A-955A-321F99B2E2F9}" destId="{8D245814-FBC2-4439-B99F-3E90B61D4C5C}" srcOrd="1" destOrd="0" parTransId="{9AFCD12F-52A0-4205-9954-201FE40E2F59}" sibTransId="{05FEB6FB-AF82-46B9-8B33-06851D35F2BE}"/>
    <dgm:cxn modelId="{1B683A25-9899-4EA6-90DB-6167F304C9DA}" type="presOf" srcId="{34EB2F6E-D4BE-4DBD-93D2-8C1953C6A6E3}" destId="{36CBA35A-6BDD-4F40-8BFA-C319D148B84F}" srcOrd="1" destOrd="0" presId="urn:microsoft.com/office/officeart/2005/8/layout/list1"/>
    <dgm:cxn modelId="{FF6DE128-404A-4006-A126-8DAF8FE6A494}" type="presOf" srcId="{34EB2F6E-D4BE-4DBD-93D2-8C1953C6A6E3}" destId="{AE6DFFB0-4BF3-4817-A3DC-EAA22019C4B3}" srcOrd="0" destOrd="0" presId="urn:microsoft.com/office/officeart/2005/8/layout/list1"/>
    <dgm:cxn modelId="{FB2D672F-8936-4ED9-BA76-65B6721E7D53}" type="presOf" srcId="{8D245814-FBC2-4439-B99F-3E90B61D4C5C}" destId="{3D521481-6700-4C45-95E9-509DDC7366B9}" srcOrd="0" destOrd="1" presId="urn:microsoft.com/office/officeart/2005/8/layout/list1"/>
    <dgm:cxn modelId="{C34A9430-15B2-4AC3-AD43-CCA6F95E6325}" srcId="{34EB2F6E-D4BE-4DBD-93D2-8C1953C6A6E3}" destId="{1F300EC6-DAAB-4ABF-BB84-0A220C3F5581}" srcOrd="0" destOrd="0" parTransId="{A1E3DE51-B971-4ACE-A169-AD832C9D82B3}" sibTransId="{58337B66-51A0-417F-85B2-00B2873A101E}"/>
    <dgm:cxn modelId="{F0848537-74FD-4966-B59D-E7E42FF030F7}" type="presOf" srcId="{B94DA4D0-987D-45B1-93B4-5D52F9F9B7A8}" destId="{22A89B90-EBCE-432B-AD63-34A03ADC1512}" srcOrd="0" destOrd="2" presId="urn:microsoft.com/office/officeart/2005/8/layout/list1"/>
    <dgm:cxn modelId="{6E3F2F3B-E5A5-462E-BCEC-D95E69229830}" srcId="{BCA14EA0-1D19-454A-955A-321F99B2E2F9}" destId="{BF0A1314-75D7-490A-B6BF-06D1D3600DB0}" srcOrd="0" destOrd="0" parTransId="{94A11BCB-3849-4B15-B264-C8515BB2EF9B}" sibTransId="{FA9B415C-DD72-4C25-AE13-AA93490033AC}"/>
    <dgm:cxn modelId="{DD732549-C91A-485E-B562-A50A62E624D4}" type="presOf" srcId="{BF0A1314-75D7-490A-B6BF-06D1D3600DB0}" destId="{3D521481-6700-4C45-95E9-509DDC7366B9}" srcOrd="0" destOrd="0" presId="urn:microsoft.com/office/officeart/2005/8/layout/list1"/>
    <dgm:cxn modelId="{08A4676A-F46A-4085-8CB9-9AC1CA46B8DB}" type="presOf" srcId="{1F300EC6-DAAB-4ABF-BB84-0A220C3F5581}" destId="{22A89B90-EBCE-432B-AD63-34A03ADC1512}" srcOrd="0" destOrd="0" presId="urn:microsoft.com/office/officeart/2005/8/layout/list1"/>
    <dgm:cxn modelId="{85071B53-F296-4DD2-B5CC-1718D0B44EDE}" srcId="{34EB2F6E-D4BE-4DBD-93D2-8C1953C6A6E3}" destId="{B94DA4D0-987D-45B1-93B4-5D52F9F9B7A8}" srcOrd="2" destOrd="0" parTransId="{749D46F3-435B-4B40-8359-37F714536D14}" sibTransId="{715D113D-17E5-4603-8A6E-AA1191FE24B7}"/>
    <dgm:cxn modelId="{A15BEE54-255B-4B19-B038-D9862530ED64}" srcId="{34EB2F6E-D4BE-4DBD-93D2-8C1953C6A6E3}" destId="{C80F1917-B34D-4125-BF82-B22BCE5D2CEB}" srcOrd="1" destOrd="0" parTransId="{3E7FBA8A-FF7B-4600-B6BE-B0856D4C68E4}" sibTransId="{4B3F5574-8660-4479-8FF4-635A97CDCDFA}"/>
    <dgm:cxn modelId="{91056A75-FFD4-4C47-9F56-6B6B9D066980}" srcId="{E2513003-8A6E-4D34-BF55-A77C192588DF}" destId="{34EB2F6E-D4BE-4DBD-93D2-8C1953C6A6E3}" srcOrd="0" destOrd="0" parTransId="{38B744AC-DB93-4C82-A858-72CDE255E0AE}" sibTransId="{F8EF1E8B-8C80-46F6-92D6-2703A048968E}"/>
    <dgm:cxn modelId="{07FA667E-8852-4C1D-9E18-9183CF680355}" type="presOf" srcId="{BCA14EA0-1D19-454A-955A-321F99B2E2F9}" destId="{4861164B-3E47-4D40-9514-0782684E1061}" srcOrd="1" destOrd="0" presId="urn:microsoft.com/office/officeart/2005/8/layout/list1"/>
    <dgm:cxn modelId="{5C788D90-B9C4-4A4E-B9BC-D1DC5EDFABCB}" type="presOf" srcId="{C80F1917-B34D-4125-BF82-B22BCE5D2CEB}" destId="{22A89B90-EBCE-432B-AD63-34A03ADC1512}" srcOrd="0" destOrd="1" presId="urn:microsoft.com/office/officeart/2005/8/layout/list1"/>
    <dgm:cxn modelId="{E21A8292-B446-4738-BECD-1E2917A46088}" type="presOf" srcId="{BCA14EA0-1D19-454A-955A-321F99B2E2F9}" destId="{60775249-D87D-4B18-ADBA-43BD8A60DC58}" srcOrd="0" destOrd="0" presId="urn:microsoft.com/office/officeart/2005/8/layout/list1"/>
    <dgm:cxn modelId="{EECDA0F1-7DA7-4CC2-9DF0-429EDA0DB0F0}" type="presOf" srcId="{E2513003-8A6E-4D34-BF55-A77C192588DF}" destId="{C37CCF26-0736-4377-97AA-247E3D682EA5}" srcOrd="0" destOrd="0" presId="urn:microsoft.com/office/officeart/2005/8/layout/list1"/>
    <dgm:cxn modelId="{0A546FFB-D59F-42D8-97A5-7DEA2AFD8E45}" srcId="{E2513003-8A6E-4D34-BF55-A77C192588DF}" destId="{BCA14EA0-1D19-454A-955A-321F99B2E2F9}" srcOrd="1" destOrd="0" parTransId="{6338D2B5-9C7C-417C-9632-392025AA75BF}" sibTransId="{769CE9A7-3237-4420-BEBF-6345E71FD716}"/>
    <dgm:cxn modelId="{B4D50FC6-519D-4067-92D4-B02A3FCD672B}" type="presParOf" srcId="{C37CCF26-0736-4377-97AA-247E3D682EA5}" destId="{6EF8889D-0058-405D-A3A9-E3B877B96261}" srcOrd="0" destOrd="0" presId="urn:microsoft.com/office/officeart/2005/8/layout/list1"/>
    <dgm:cxn modelId="{B4B75955-2258-4E5E-B561-F16F52E4BEF2}" type="presParOf" srcId="{6EF8889D-0058-405D-A3A9-E3B877B96261}" destId="{AE6DFFB0-4BF3-4817-A3DC-EAA22019C4B3}" srcOrd="0" destOrd="0" presId="urn:microsoft.com/office/officeart/2005/8/layout/list1"/>
    <dgm:cxn modelId="{0855C5C2-BC06-4CEE-B7F9-F90001AE6561}" type="presParOf" srcId="{6EF8889D-0058-405D-A3A9-E3B877B96261}" destId="{36CBA35A-6BDD-4F40-8BFA-C319D148B84F}" srcOrd="1" destOrd="0" presId="urn:microsoft.com/office/officeart/2005/8/layout/list1"/>
    <dgm:cxn modelId="{3050F67D-C161-457A-8D31-B2CD7115F1EC}" type="presParOf" srcId="{C37CCF26-0736-4377-97AA-247E3D682EA5}" destId="{251D509E-87AF-4AD7-BF1C-9FC5E052274E}" srcOrd="1" destOrd="0" presId="urn:microsoft.com/office/officeart/2005/8/layout/list1"/>
    <dgm:cxn modelId="{C0FDA77C-86D3-41CD-9928-CB92611B05B2}" type="presParOf" srcId="{C37CCF26-0736-4377-97AA-247E3D682EA5}" destId="{22A89B90-EBCE-432B-AD63-34A03ADC1512}" srcOrd="2" destOrd="0" presId="urn:microsoft.com/office/officeart/2005/8/layout/list1"/>
    <dgm:cxn modelId="{F6077667-5BA5-4A86-AA11-2E51D20F677F}" type="presParOf" srcId="{C37CCF26-0736-4377-97AA-247E3D682EA5}" destId="{AAD455C2-CB6B-4DAA-A45C-15E4AC979827}" srcOrd="3" destOrd="0" presId="urn:microsoft.com/office/officeart/2005/8/layout/list1"/>
    <dgm:cxn modelId="{47FD9666-95A0-4AC6-86E6-6EDB516031ED}" type="presParOf" srcId="{C37CCF26-0736-4377-97AA-247E3D682EA5}" destId="{64990A2F-CABB-4028-AC77-D2EB3AB506E9}" srcOrd="4" destOrd="0" presId="urn:microsoft.com/office/officeart/2005/8/layout/list1"/>
    <dgm:cxn modelId="{E8DA0C11-3EDC-4E9D-934E-DDEFA16E11B7}" type="presParOf" srcId="{64990A2F-CABB-4028-AC77-D2EB3AB506E9}" destId="{60775249-D87D-4B18-ADBA-43BD8A60DC58}" srcOrd="0" destOrd="0" presId="urn:microsoft.com/office/officeart/2005/8/layout/list1"/>
    <dgm:cxn modelId="{43528168-6055-4693-9B0C-DF822683B82E}" type="presParOf" srcId="{64990A2F-CABB-4028-AC77-D2EB3AB506E9}" destId="{4861164B-3E47-4D40-9514-0782684E1061}" srcOrd="1" destOrd="0" presId="urn:microsoft.com/office/officeart/2005/8/layout/list1"/>
    <dgm:cxn modelId="{7079E7C4-EE65-4F53-8B94-328FFF18EBA9}" type="presParOf" srcId="{C37CCF26-0736-4377-97AA-247E3D682EA5}" destId="{F4FE120D-BEF6-4712-B2E1-557D9EB4253A}" srcOrd="5" destOrd="0" presId="urn:microsoft.com/office/officeart/2005/8/layout/list1"/>
    <dgm:cxn modelId="{C47C101F-2FED-4953-9709-FA4D6CBAE80E}" type="presParOf" srcId="{C37CCF26-0736-4377-97AA-247E3D682EA5}" destId="{3D521481-6700-4C45-95E9-509DDC7366B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5CF41-2CA1-4897-9EDF-6B88E63B660F}">
      <dsp:nvSpPr>
        <dsp:cNvPr id="0" name=""/>
        <dsp:cNvSpPr/>
      </dsp:nvSpPr>
      <dsp:spPr>
        <a:xfrm>
          <a:off x="0" y="0"/>
          <a:ext cx="1736864" cy="17368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Dams</a:t>
          </a:r>
        </a:p>
      </dsp:txBody>
      <dsp:txXfrm>
        <a:off x="254358" y="254358"/>
        <a:ext cx="1228148" cy="1228148"/>
      </dsp:txXfrm>
    </dsp:sp>
    <dsp:sp modelId="{8A6B06D3-4012-4F82-9454-2F9BD09E03B9}">
      <dsp:nvSpPr>
        <dsp:cNvPr id="0" name=""/>
        <dsp:cNvSpPr/>
      </dsp:nvSpPr>
      <dsp:spPr>
        <a:xfrm>
          <a:off x="376477" y="1858605"/>
          <a:ext cx="1007381" cy="1007381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510005" y="2243827"/>
        <a:ext cx="740325" cy="236937"/>
      </dsp:txXfrm>
    </dsp:sp>
    <dsp:sp modelId="{00F71505-8F60-4FC2-B84C-5A281739A23E}">
      <dsp:nvSpPr>
        <dsp:cNvPr id="0" name=""/>
        <dsp:cNvSpPr/>
      </dsp:nvSpPr>
      <dsp:spPr>
        <a:xfrm>
          <a:off x="0" y="3026780"/>
          <a:ext cx="1736864" cy="17368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Agriculture</a:t>
          </a:r>
        </a:p>
      </dsp:txBody>
      <dsp:txXfrm>
        <a:off x="254358" y="3281138"/>
        <a:ext cx="1228148" cy="1228148"/>
      </dsp:txXfrm>
    </dsp:sp>
    <dsp:sp modelId="{DBB3AE40-F8AE-4413-B650-F8F94EBC03B5}">
      <dsp:nvSpPr>
        <dsp:cNvPr id="0" name=""/>
        <dsp:cNvSpPr/>
      </dsp:nvSpPr>
      <dsp:spPr>
        <a:xfrm rot="39023">
          <a:off x="2296561" y="2081712"/>
          <a:ext cx="1186714" cy="6461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bg1"/>
            </a:solidFill>
          </a:endParaRPr>
        </a:p>
      </dsp:txBody>
      <dsp:txXfrm>
        <a:off x="2296567" y="2209835"/>
        <a:ext cx="992880" cy="387667"/>
      </dsp:txXfrm>
    </dsp:sp>
    <dsp:sp modelId="{E5300DDA-54DE-4059-B4E9-399C863406A0}">
      <dsp:nvSpPr>
        <dsp:cNvPr id="0" name=""/>
        <dsp:cNvSpPr/>
      </dsp:nvSpPr>
      <dsp:spPr>
        <a:xfrm>
          <a:off x="3975693" y="699946"/>
          <a:ext cx="3473729" cy="347372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Alter Water Quality</a:t>
          </a:r>
        </a:p>
      </dsp:txBody>
      <dsp:txXfrm>
        <a:off x="4484409" y="1208662"/>
        <a:ext cx="2456297" cy="24562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89B90-EBCE-432B-AD63-34A03ADC1512}">
      <dsp:nvSpPr>
        <dsp:cNvPr id="0" name=""/>
        <dsp:cNvSpPr/>
      </dsp:nvSpPr>
      <dsp:spPr>
        <a:xfrm>
          <a:off x="0" y="421596"/>
          <a:ext cx="4802735" cy="2409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746" tIns="312420" rIns="37274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Complex water resources systems occur in the U.S. – 43% of dams in U.S. have more than 50% of contributing area in agriculture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37% of dams in the U.S. have at least one more dam upstream, adding to complexity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Management of water infrastructure &amp; agriculture is not currently integrated, yet both affect water, especially water quality</a:t>
          </a:r>
        </a:p>
      </dsp:txBody>
      <dsp:txXfrm>
        <a:off x="0" y="421596"/>
        <a:ext cx="4802735" cy="2409750"/>
      </dsp:txXfrm>
    </dsp:sp>
    <dsp:sp modelId="{36CBA35A-6BDD-4F40-8BFA-C319D148B84F}">
      <dsp:nvSpPr>
        <dsp:cNvPr id="0" name=""/>
        <dsp:cNvSpPr/>
      </dsp:nvSpPr>
      <dsp:spPr>
        <a:xfrm>
          <a:off x="240136" y="200196"/>
          <a:ext cx="3361914" cy="442800"/>
        </a:xfrm>
        <a:prstGeom prst="round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72" tIns="0" rIns="1270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Conclusions</a:t>
          </a:r>
        </a:p>
      </dsp:txBody>
      <dsp:txXfrm>
        <a:off x="261752" y="221812"/>
        <a:ext cx="3318682" cy="399568"/>
      </dsp:txXfrm>
    </dsp:sp>
    <dsp:sp modelId="{3D521481-6700-4C45-95E9-509DDC7366B9}">
      <dsp:nvSpPr>
        <dsp:cNvPr id="0" name=""/>
        <dsp:cNvSpPr/>
      </dsp:nvSpPr>
      <dsp:spPr>
        <a:xfrm>
          <a:off x="0" y="3133747"/>
          <a:ext cx="4802735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109108"/>
              <a:satOff val="-5036"/>
              <a:lumOff val="252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746" tIns="312420" rIns="37274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Incorporate water quality (e.g. nitrogen or phosphorus) into analysis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Select a smaller region to develop a water quality model (integrating CE-QUAL-W2 and SWAT) to explore combined management scenarios</a:t>
          </a:r>
        </a:p>
      </dsp:txBody>
      <dsp:txXfrm>
        <a:off x="0" y="3133747"/>
        <a:ext cx="4802735" cy="1890000"/>
      </dsp:txXfrm>
    </dsp:sp>
    <dsp:sp modelId="{4861164B-3E47-4D40-9514-0782684E1061}">
      <dsp:nvSpPr>
        <dsp:cNvPr id="0" name=""/>
        <dsp:cNvSpPr/>
      </dsp:nvSpPr>
      <dsp:spPr>
        <a:xfrm>
          <a:off x="240136" y="2912347"/>
          <a:ext cx="3361914" cy="442800"/>
        </a:xfrm>
        <a:prstGeom prst="roundRect">
          <a:avLst/>
        </a:prstGeom>
        <a:solidFill>
          <a:schemeClr val="accent5">
            <a:shade val="80000"/>
            <a:hueOff val="109108"/>
            <a:satOff val="-5036"/>
            <a:lumOff val="252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72" tIns="0" rIns="1270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Next Steps</a:t>
          </a:r>
        </a:p>
      </dsp:txBody>
      <dsp:txXfrm>
        <a:off x="261752" y="2933963"/>
        <a:ext cx="331868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dannav@uark.edu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AB670A-FF56-815C-28A9-CDBFAA159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E79B7B8-E47F-B62F-4EA6-A8BFB666B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594869B-5518-F8F0-63F6-17693F6F12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4856" b="42183"/>
          <a:stretch/>
        </p:blipFill>
        <p:spPr>
          <a:xfrm>
            <a:off x="13920" y="1400650"/>
            <a:ext cx="12192000" cy="3928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854BB0-B087-0D5F-CD2F-7605D0F06DC2}"/>
              </a:ext>
            </a:extLst>
          </p:cNvPr>
          <p:cNvSpPr/>
          <p:nvPr/>
        </p:nvSpPr>
        <p:spPr>
          <a:xfrm>
            <a:off x="-13921" y="1400651"/>
            <a:ext cx="12192001" cy="39283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1A3C98-758D-AC7A-38B9-4DF583129C48}"/>
              </a:ext>
            </a:extLst>
          </p:cNvPr>
          <p:cNvGrpSpPr/>
          <p:nvPr/>
        </p:nvGrpSpPr>
        <p:grpSpPr>
          <a:xfrm>
            <a:off x="323840" y="413802"/>
            <a:ext cx="11342834" cy="639235"/>
            <a:chOff x="897573" y="437149"/>
            <a:chExt cx="9906000" cy="558261"/>
          </a:xfrm>
        </p:grpSpPr>
        <p:pic>
          <p:nvPicPr>
            <p:cNvPr id="9" name="Picture 8" descr="ADHE Scholarship Application Management System - Institution - University  of Arkansas, Fayetteville">
              <a:extLst>
                <a:ext uri="{FF2B5EF4-FFF2-40B4-BE49-F238E27FC236}">
                  <a16:creationId xmlns:a16="http://schemas.microsoft.com/office/drawing/2014/main" id="{433F6BD5-A2A0-B7C2-C03D-2F7B9BF63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573" y="441684"/>
              <a:ext cx="688415" cy="52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Videos, Webinars and Podcasts - NETWORK FOR ENGINEERING WITH NATURE">
              <a:extLst>
                <a:ext uri="{FF2B5EF4-FFF2-40B4-BE49-F238E27FC236}">
                  <a16:creationId xmlns:a16="http://schemas.microsoft.com/office/drawing/2014/main" id="{D11238F8-7151-1B00-DA42-0E33C2EE5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210" y="437149"/>
              <a:ext cx="1299814" cy="558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U.S. Army Engineer Research and Development Center Broad Agency  Announcement - ERDCWERX">
              <a:extLst>
                <a:ext uri="{FF2B5EF4-FFF2-40B4-BE49-F238E27FC236}">
                  <a16:creationId xmlns:a16="http://schemas.microsoft.com/office/drawing/2014/main" id="{A5D8B386-1C67-E756-AA4F-4EA086631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89" t="31818" r="19656" b="28350"/>
            <a:stretch/>
          </p:blipFill>
          <p:spPr bwMode="auto">
            <a:xfrm>
              <a:off x="9503759" y="551439"/>
              <a:ext cx="1299814" cy="412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891EB49-EFFE-595D-89B2-BEE96D02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1" y="1690894"/>
            <a:ext cx="11432437" cy="307902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Managing complex water resources systems: </a:t>
            </a:r>
            <a:br>
              <a:rPr lang="en-US" sz="4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The case of agriculture, dams, and water quality</a:t>
            </a:r>
            <a:br>
              <a:rPr lang="en-US" sz="40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4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Danna Villarreal, MSc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7036151-B465-E8A4-FA37-7D5FE26DE6E0}"/>
              </a:ext>
            </a:extLst>
          </p:cNvPr>
          <p:cNvSpPr txBox="1">
            <a:spLocks/>
          </p:cNvSpPr>
          <p:nvPr/>
        </p:nvSpPr>
        <p:spPr>
          <a:xfrm>
            <a:off x="437445" y="5552302"/>
            <a:ext cx="11432437" cy="8775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Visualization Student Showcase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AGU Headquarters, Washington DC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April 29, 2024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2F91E-4C6A-6CB7-CE46-084BB12DA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>
                <a:latin typeface="+mj-lt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latin typeface="+mj-lt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F9F8E4E-D876-8D4E-0B97-76655A00F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18450"/>
              </p:ext>
            </p:extLst>
          </p:nvPr>
        </p:nvGraphicFramePr>
        <p:xfrm>
          <a:off x="6133032" y="790097"/>
          <a:ext cx="4802735" cy="5223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56148992-FC8D-A0BC-F9E1-E832B511A3F2}"/>
              </a:ext>
            </a:extLst>
          </p:cNvPr>
          <p:cNvGrpSpPr/>
          <p:nvPr/>
        </p:nvGrpSpPr>
        <p:grpSpPr>
          <a:xfrm>
            <a:off x="1464798" y="1159567"/>
            <a:ext cx="2956316" cy="4538865"/>
            <a:chOff x="914038" y="718441"/>
            <a:chExt cx="3476745" cy="563320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387F8BC-A1FE-02E8-516D-31CBD4E7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038" y="718441"/>
              <a:ext cx="3476745" cy="5633207"/>
            </a:xfrm>
            <a:prstGeom prst="rect">
              <a:avLst/>
            </a:pr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201B672-18E6-6D19-8656-DE59C75E9293}"/>
                </a:ext>
              </a:extLst>
            </p:cNvPr>
            <p:cNvSpPr/>
            <p:nvPr/>
          </p:nvSpPr>
          <p:spPr>
            <a:xfrm>
              <a:off x="1196704" y="3325432"/>
              <a:ext cx="2912739" cy="1258893"/>
            </a:xfrm>
            <a:custGeom>
              <a:avLst/>
              <a:gdLst>
                <a:gd name="connsiteX0" fmla="*/ 0 w 2922433"/>
                <a:gd name="connsiteY0" fmla="*/ 0 h 1272770"/>
                <a:gd name="connsiteX1" fmla="*/ 35858 w 2922433"/>
                <a:gd name="connsiteY1" fmla="*/ 262965 h 1272770"/>
                <a:gd name="connsiteX2" fmla="*/ 83670 w 2922433"/>
                <a:gd name="connsiteY2" fmla="*/ 549836 h 1272770"/>
                <a:gd name="connsiteX3" fmla="*/ 131482 w 2922433"/>
                <a:gd name="connsiteY3" fmla="*/ 830730 h 1272770"/>
                <a:gd name="connsiteX4" fmla="*/ 167341 w 2922433"/>
                <a:gd name="connsiteY4" fmla="*/ 1093695 h 1272770"/>
                <a:gd name="connsiteX5" fmla="*/ 197223 w 2922433"/>
                <a:gd name="connsiteY5" fmla="*/ 1249083 h 1272770"/>
                <a:gd name="connsiteX6" fmla="*/ 478117 w 2922433"/>
                <a:gd name="connsiteY6" fmla="*/ 1249083 h 1272770"/>
                <a:gd name="connsiteX7" fmla="*/ 932329 w 2922433"/>
                <a:gd name="connsiteY7" fmla="*/ 1249083 h 1272770"/>
                <a:gd name="connsiteX8" fmla="*/ 1703294 w 2922433"/>
                <a:gd name="connsiteY8" fmla="*/ 1255059 h 1272770"/>
                <a:gd name="connsiteX9" fmla="*/ 2366682 w 2922433"/>
                <a:gd name="connsiteY9" fmla="*/ 1267012 h 1272770"/>
                <a:gd name="connsiteX10" fmla="*/ 2755153 w 2922433"/>
                <a:gd name="connsiteY10" fmla="*/ 1261036 h 1272770"/>
                <a:gd name="connsiteX11" fmla="*/ 2761129 w 2922433"/>
                <a:gd name="connsiteY11" fmla="*/ 1261036 h 1272770"/>
                <a:gd name="connsiteX12" fmla="*/ 2773082 w 2922433"/>
                <a:gd name="connsiteY12" fmla="*/ 1099671 h 1272770"/>
                <a:gd name="connsiteX13" fmla="*/ 2791011 w 2922433"/>
                <a:gd name="connsiteY13" fmla="*/ 902447 h 1272770"/>
                <a:gd name="connsiteX14" fmla="*/ 2838823 w 2922433"/>
                <a:gd name="connsiteY14" fmla="*/ 633506 h 1272770"/>
                <a:gd name="connsiteX15" fmla="*/ 2862729 w 2922433"/>
                <a:gd name="connsiteY15" fmla="*/ 262965 h 1272770"/>
                <a:gd name="connsiteX16" fmla="*/ 2916517 w 2922433"/>
                <a:gd name="connsiteY16" fmla="*/ 29883 h 1272770"/>
                <a:gd name="connsiteX17" fmla="*/ 2707341 w 2922433"/>
                <a:gd name="connsiteY17" fmla="*/ 5977 h 1272770"/>
                <a:gd name="connsiteX18" fmla="*/ 1739153 w 2922433"/>
                <a:gd name="connsiteY18" fmla="*/ 17930 h 1272770"/>
                <a:gd name="connsiteX19" fmla="*/ 0 w 2922433"/>
                <a:gd name="connsiteY19" fmla="*/ 0 h 1272770"/>
                <a:gd name="connsiteX0" fmla="*/ 0 w 2927057"/>
                <a:gd name="connsiteY0" fmla="*/ 0 h 1272770"/>
                <a:gd name="connsiteX1" fmla="*/ 35858 w 2927057"/>
                <a:gd name="connsiteY1" fmla="*/ 262965 h 1272770"/>
                <a:gd name="connsiteX2" fmla="*/ 83670 w 2927057"/>
                <a:gd name="connsiteY2" fmla="*/ 549836 h 1272770"/>
                <a:gd name="connsiteX3" fmla="*/ 131482 w 2927057"/>
                <a:gd name="connsiteY3" fmla="*/ 830730 h 1272770"/>
                <a:gd name="connsiteX4" fmla="*/ 167341 w 2927057"/>
                <a:gd name="connsiteY4" fmla="*/ 1093695 h 1272770"/>
                <a:gd name="connsiteX5" fmla="*/ 197223 w 2927057"/>
                <a:gd name="connsiteY5" fmla="*/ 1249083 h 1272770"/>
                <a:gd name="connsiteX6" fmla="*/ 478117 w 2927057"/>
                <a:gd name="connsiteY6" fmla="*/ 1249083 h 1272770"/>
                <a:gd name="connsiteX7" fmla="*/ 932329 w 2927057"/>
                <a:gd name="connsiteY7" fmla="*/ 1249083 h 1272770"/>
                <a:gd name="connsiteX8" fmla="*/ 1703294 w 2927057"/>
                <a:gd name="connsiteY8" fmla="*/ 1255059 h 1272770"/>
                <a:gd name="connsiteX9" fmla="*/ 2366682 w 2927057"/>
                <a:gd name="connsiteY9" fmla="*/ 1267012 h 1272770"/>
                <a:gd name="connsiteX10" fmla="*/ 2755153 w 2927057"/>
                <a:gd name="connsiteY10" fmla="*/ 1261036 h 1272770"/>
                <a:gd name="connsiteX11" fmla="*/ 2761129 w 2927057"/>
                <a:gd name="connsiteY11" fmla="*/ 1261036 h 1272770"/>
                <a:gd name="connsiteX12" fmla="*/ 2773082 w 2927057"/>
                <a:gd name="connsiteY12" fmla="*/ 1099671 h 1272770"/>
                <a:gd name="connsiteX13" fmla="*/ 2791011 w 2927057"/>
                <a:gd name="connsiteY13" fmla="*/ 902447 h 1272770"/>
                <a:gd name="connsiteX14" fmla="*/ 2838823 w 2927057"/>
                <a:gd name="connsiteY14" fmla="*/ 633506 h 1272770"/>
                <a:gd name="connsiteX15" fmla="*/ 2890083 w 2927057"/>
                <a:gd name="connsiteY15" fmla="*/ 262965 h 1272770"/>
                <a:gd name="connsiteX16" fmla="*/ 2916517 w 2927057"/>
                <a:gd name="connsiteY16" fmla="*/ 29883 h 1272770"/>
                <a:gd name="connsiteX17" fmla="*/ 2707341 w 2927057"/>
                <a:gd name="connsiteY17" fmla="*/ 5977 h 1272770"/>
                <a:gd name="connsiteX18" fmla="*/ 1739153 w 2927057"/>
                <a:gd name="connsiteY18" fmla="*/ 17930 h 1272770"/>
                <a:gd name="connsiteX19" fmla="*/ 0 w 2927057"/>
                <a:gd name="connsiteY19" fmla="*/ 0 h 1272770"/>
                <a:gd name="connsiteX0" fmla="*/ 0 w 2927057"/>
                <a:gd name="connsiteY0" fmla="*/ 0 h 1272770"/>
                <a:gd name="connsiteX1" fmla="*/ 35858 w 2927057"/>
                <a:gd name="connsiteY1" fmla="*/ 262965 h 1272770"/>
                <a:gd name="connsiteX2" fmla="*/ 83670 w 2927057"/>
                <a:gd name="connsiteY2" fmla="*/ 549836 h 1272770"/>
                <a:gd name="connsiteX3" fmla="*/ 131482 w 2927057"/>
                <a:gd name="connsiteY3" fmla="*/ 830730 h 1272770"/>
                <a:gd name="connsiteX4" fmla="*/ 167341 w 2927057"/>
                <a:gd name="connsiteY4" fmla="*/ 1093695 h 1272770"/>
                <a:gd name="connsiteX5" fmla="*/ 197223 w 2927057"/>
                <a:gd name="connsiteY5" fmla="*/ 1249083 h 1272770"/>
                <a:gd name="connsiteX6" fmla="*/ 478117 w 2927057"/>
                <a:gd name="connsiteY6" fmla="*/ 1249083 h 1272770"/>
                <a:gd name="connsiteX7" fmla="*/ 932329 w 2927057"/>
                <a:gd name="connsiteY7" fmla="*/ 1249083 h 1272770"/>
                <a:gd name="connsiteX8" fmla="*/ 1703294 w 2927057"/>
                <a:gd name="connsiteY8" fmla="*/ 1255059 h 1272770"/>
                <a:gd name="connsiteX9" fmla="*/ 2366682 w 2927057"/>
                <a:gd name="connsiteY9" fmla="*/ 1267012 h 1272770"/>
                <a:gd name="connsiteX10" fmla="*/ 2755153 w 2927057"/>
                <a:gd name="connsiteY10" fmla="*/ 1261036 h 1272770"/>
                <a:gd name="connsiteX11" fmla="*/ 2761129 w 2927057"/>
                <a:gd name="connsiteY11" fmla="*/ 1261036 h 1272770"/>
                <a:gd name="connsiteX12" fmla="*/ 2773082 w 2927057"/>
                <a:gd name="connsiteY12" fmla="*/ 1099671 h 1272770"/>
                <a:gd name="connsiteX13" fmla="*/ 2810549 w 2927057"/>
                <a:gd name="connsiteY13" fmla="*/ 902447 h 1272770"/>
                <a:gd name="connsiteX14" fmla="*/ 2838823 w 2927057"/>
                <a:gd name="connsiteY14" fmla="*/ 633506 h 1272770"/>
                <a:gd name="connsiteX15" fmla="*/ 2890083 w 2927057"/>
                <a:gd name="connsiteY15" fmla="*/ 262965 h 1272770"/>
                <a:gd name="connsiteX16" fmla="*/ 2916517 w 2927057"/>
                <a:gd name="connsiteY16" fmla="*/ 29883 h 1272770"/>
                <a:gd name="connsiteX17" fmla="*/ 2707341 w 2927057"/>
                <a:gd name="connsiteY17" fmla="*/ 5977 h 1272770"/>
                <a:gd name="connsiteX18" fmla="*/ 1739153 w 2927057"/>
                <a:gd name="connsiteY18" fmla="*/ 17930 h 1272770"/>
                <a:gd name="connsiteX19" fmla="*/ 0 w 2927057"/>
                <a:gd name="connsiteY19" fmla="*/ 0 h 1272770"/>
                <a:gd name="connsiteX0" fmla="*/ 0 w 2927057"/>
                <a:gd name="connsiteY0" fmla="*/ 0 h 1272770"/>
                <a:gd name="connsiteX1" fmla="*/ 35858 w 2927057"/>
                <a:gd name="connsiteY1" fmla="*/ 262965 h 1272770"/>
                <a:gd name="connsiteX2" fmla="*/ 83670 w 2927057"/>
                <a:gd name="connsiteY2" fmla="*/ 549836 h 1272770"/>
                <a:gd name="connsiteX3" fmla="*/ 131482 w 2927057"/>
                <a:gd name="connsiteY3" fmla="*/ 830730 h 1272770"/>
                <a:gd name="connsiteX4" fmla="*/ 167341 w 2927057"/>
                <a:gd name="connsiteY4" fmla="*/ 1093695 h 1272770"/>
                <a:gd name="connsiteX5" fmla="*/ 197223 w 2927057"/>
                <a:gd name="connsiteY5" fmla="*/ 1249083 h 1272770"/>
                <a:gd name="connsiteX6" fmla="*/ 478117 w 2927057"/>
                <a:gd name="connsiteY6" fmla="*/ 1249083 h 1272770"/>
                <a:gd name="connsiteX7" fmla="*/ 932329 w 2927057"/>
                <a:gd name="connsiteY7" fmla="*/ 1249083 h 1272770"/>
                <a:gd name="connsiteX8" fmla="*/ 1703294 w 2927057"/>
                <a:gd name="connsiteY8" fmla="*/ 1255059 h 1272770"/>
                <a:gd name="connsiteX9" fmla="*/ 2366682 w 2927057"/>
                <a:gd name="connsiteY9" fmla="*/ 1267012 h 1272770"/>
                <a:gd name="connsiteX10" fmla="*/ 2755153 w 2927057"/>
                <a:gd name="connsiteY10" fmla="*/ 1261036 h 1272770"/>
                <a:gd name="connsiteX11" fmla="*/ 2761129 w 2927057"/>
                <a:gd name="connsiteY11" fmla="*/ 1261036 h 1272770"/>
                <a:gd name="connsiteX12" fmla="*/ 2784805 w 2927057"/>
                <a:gd name="connsiteY12" fmla="*/ 1099671 h 1272770"/>
                <a:gd name="connsiteX13" fmla="*/ 2810549 w 2927057"/>
                <a:gd name="connsiteY13" fmla="*/ 902447 h 1272770"/>
                <a:gd name="connsiteX14" fmla="*/ 2838823 w 2927057"/>
                <a:gd name="connsiteY14" fmla="*/ 633506 h 1272770"/>
                <a:gd name="connsiteX15" fmla="*/ 2890083 w 2927057"/>
                <a:gd name="connsiteY15" fmla="*/ 262965 h 1272770"/>
                <a:gd name="connsiteX16" fmla="*/ 2916517 w 2927057"/>
                <a:gd name="connsiteY16" fmla="*/ 29883 h 1272770"/>
                <a:gd name="connsiteX17" fmla="*/ 2707341 w 2927057"/>
                <a:gd name="connsiteY17" fmla="*/ 5977 h 1272770"/>
                <a:gd name="connsiteX18" fmla="*/ 1739153 w 2927057"/>
                <a:gd name="connsiteY18" fmla="*/ 17930 h 1272770"/>
                <a:gd name="connsiteX19" fmla="*/ 0 w 2927057"/>
                <a:gd name="connsiteY19" fmla="*/ 0 h 1272770"/>
                <a:gd name="connsiteX0" fmla="*/ 0 w 2927057"/>
                <a:gd name="connsiteY0" fmla="*/ 0 h 1272770"/>
                <a:gd name="connsiteX1" fmla="*/ 35858 w 2927057"/>
                <a:gd name="connsiteY1" fmla="*/ 262965 h 1272770"/>
                <a:gd name="connsiteX2" fmla="*/ 83670 w 2927057"/>
                <a:gd name="connsiteY2" fmla="*/ 549836 h 1272770"/>
                <a:gd name="connsiteX3" fmla="*/ 131482 w 2927057"/>
                <a:gd name="connsiteY3" fmla="*/ 830730 h 1272770"/>
                <a:gd name="connsiteX4" fmla="*/ 167341 w 2927057"/>
                <a:gd name="connsiteY4" fmla="*/ 1093695 h 1272770"/>
                <a:gd name="connsiteX5" fmla="*/ 224577 w 2927057"/>
                <a:gd name="connsiteY5" fmla="*/ 1252990 h 1272770"/>
                <a:gd name="connsiteX6" fmla="*/ 478117 w 2927057"/>
                <a:gd name="connsiteY6" fmla="*/ 1249083 h 1272770"/>
                <a:gd name="connsiteX7" fmla="*/ 932329 w 2927057"/>
                <a:gd name="connsiteY7" fmla="*/ 1249083 h 1272770"/>
                <a:gd name="connsiteX8" fmla="*/ 1703294 w 2927057"/>
                <a:gd name="connsiteY8" fmla="*/ 1255059 h 1272770"/>
                <a:gd name="connsiteX9" fmla="*/ 2366682 w 2927057"/>
                <a:gd name="connsiteY9" fmla="*/ 1267012 h 1272770"/>
                <a:gd name="connsiteX10" fmla="*/ 2755153 w 2927057"/>
                <a:gd name="connsiteY10" fmla="*/ 1261036 h 1272770"/>
                <a:gd name="connsiteX11" fmla="*/ 2761129 w 2927057"/>
                <a:gd name="connsiteY11" fmla="*/ 1261036 h 1272770"/>
                <a:gd name="connsiteX12" fmla="*/ 2784805 w 2927057"/>
                <a:gd name="connsiteY12" fmla="*/ 1099671 h 1272770"/>
                <a:gd name="connsiteX13" fmla="*/ 2810549 w 2927057"/>
                <a:gd name="connsiteY13" fmla="*/ 902447 h 1272770"/>
                <a:gd name="connsiteX14" fmla="*/ 2838823 w 2927057"/>
                <a:gd name="connsiteY14" fmla="*/ 633506 h 1272770"/>
                <a:gd name="connsiteX15" fmla="*/ 2890083 w 2927057"/>
                <a:gd name="connsiteY15" fmla="*/ 262965 h 1272770"/>
                <a:gd name="connsiteX16" fmla="*/ 2916517 w 2927057"/>
                <a:gd name="connsiteY16" fmla="*/ 29883 h 1272770"/>
                <a:gd name="connsiteX17" fmla="*/ 2707341 w 2927057"/>
                <a:gd name="connsiteY17" fmla="*/ 5977 h 1272770"/>
                <a:gd name="connsiteX18" fmla="*/ 1739153 w 2927057"/>
                <a:gd name="connsiteY18" fmla="*/ 17930 h 1272770"/>
                <a:gd name="connsiteX19" fmla="*/ 0 w 2927057"/>
                <a:gd name="connsiteY19" fmla="*/ 0 h 1272770"/>
                <a:gd name="connsiteX0" fmla="*/ 0 w 2927057"/>
                <a:gd name="connsiteY0" fmla="*/ 0 h 1272770"/>
                <a:gd name="connsiteX1" fmla="*/ 35858 w 2927057"/>
                <a:gd name="connsiteY1" fmla="*/ 262965 h 1272770"/>
                <a:gd name="connsiteX2" fmla="*/ 83670 w 2927057"/>
                <a:gd name="connsiteY2" fmla="*/ 549836 h 1272770"/>
                <a:gd name="connsiteX3" fmla="*/ 131482 w 2927057"/>
                <a:gd name="connsiteY3" fmla="*/ 830730 h 1272770"/>
                <a:gd name="connsiteX4" fmla="*/ 167341 w 2927057"/>
                <a:gd name="connsiteY4" fmla="*/ 1093695 h 1272770"/>
                <a:gd name="connsiteX5" fmla="*/ 224577 w 2927057"/>
                <a:gd name="connsiteY5" fmla="*/ 1252990 h 1272770"/>
                <a:gd name="connsiteX6" fmla="*/ 478117 w 2927057"/>
                <a:gd name="connsiteY6" fmla="*/ 1249083 h 1272770"/>
                <a:gd name="connsiteX7" fmla="*/ 932329 w 2927057"/>
                <a:gd name="connsiteY7" fmla="*/ 1249083 h 1272770"/>
                <a:gd name="connsiteX8" fmla="*/ 1703294 w 2927057"/>
                <a:gd name="connsiteY8" fmla="*/ 1255059 h 1272770"/>
                <a:gd name="connsiteX9" fmla="*/ 2366682 w 2927057"/>
                <a:gd name="connsiteY9" fmla="*/ 1267012 h 1272770"/>
                <a:gd name="connsiteX10" fmla="*/ 2755153 w 2927057"/>
                <a:gd name="connsiteY10" fmla="*/ 1261036 h 1272770"/>
                <a:gd name="connsiteX11" fmla="*/ 2761129 w 2927057"/>
                <a:gd name="connsiteY11" fmla="*/ 1261036 h 1272770"/>
                <a:gd name="connsiteX12" fmla="*/ 2784805 w 2927057"/>
                <a:gd name="connsiteY12" fmla="*/ 1099671 h 1272770"/>
                <a:gd name="connsiteX13" fmla="*/ 2810549 w 2927057"/>
                <a:gd name="connsiteY13" fmla="*/ 902447 h 1272770"/>
                <a:gd name="connsiteX14" fmla="*/ 2838823 w 2927057"/>
                <a:gd name="connsiteY14" fmla="*/ 633506 h 1272770"/>
                <a:gd name="connsiteX15" fmla="*/ 2890083 w 2927057"/>
                <a:gd name="connsiteY15" fmla="*/ 262965 h 1272770"/>
                <a:gd name="connsiteX16" fmla="*/ 2916517 w 2927057"/>
                <a:gd name="connsiteY16" fmla="*/ 29883 h 1272770"/>
                <a:gd name="connsiteX17" fmla="*/ 2707341 w 2927057"/>
                <a:gd name="connsiteY17" fmla="*/ 5977 h 1272770"/>
                <a:gd name="connsiteX18" fmla="*/ 1739153 w 2927057"/>
                <a:gd name="connsiteY18" fmla="*/ 17930 h 1272770"/>
                <a:gd name="connsiteX19" fmla="*/ 0 w 2927057"/>
                <a:gd name="connsiteY19" fmla="*/ 0 h 1272770"/>
                <a:gd name="connsiteX0" fmla="*/ 0 w 2923687"/>
                <a:gd name="connsiteY0" fmla="*/ 4643 h 1277413"/>
                <a:gd name="connsiteX1" fmla="*/ 35858 w 2923687"/>
                <a:gd name="connsiteY1" fmla="*/ 267608 h 1277413"/>
                <a:gd name="connsiteX2" fmla="*/ 83670 w 2923687"/>
                <a:gd name="connsiteY2" fmla="*/ 554479 h 1277413"/>
                <a:gd name="connsiteX3" fmla="*/ 131482 w 2923687"/>
                <a:gd name="connsiteY3" fmla="*/ 835373 h 1277413"/>
                <a:gd name="connsiteX4" fmla="*/ 167341 w 2923687"/>
                <a:gd name="connsiteY4" fmla="*/ 1098338 h 1277413"/>
                <a:gd name="connsiteX5" fmla="*/ 224577 w 2923687"/>
                <a:gd name="connsiteY5" fmla="*/ 1257633 h 1277413"/>
                <a:gd name="connsiteX6" fmla="*/ 478117 w 2923687"/>
                <a:gd name="connsiteY6" fmla="*/ 1253726 h 1277413"/>
                <a:gd name="connsiteX7" fmla="*/ 932329 w 2923687"/>
                <a:gd name="connsiteY7" fmla="*/ 1253726 h 1277413"/>
                <a:gd name="connsiteX8" fmla="*/ 1703294 w 2923687"/>
                <a:gd name="connsiteY8" fmla="*/ 1259702 h 1277413"/>
                <a:gd name="connsiteX9" fmla="*/ 2366682 w 2923687"/>
                <a:gd name="connsiteY9" fmla="*/ 1271655 h 1277413"/>
                <a:gd name="connsiteX10" fmla="*/ 2755153 w 2923687"/>
                <a:gd name="connsiteY10" fmla="*/ 1265679 h 1277413"/>
                <a:gd name="connsiteX11" fmla="*/ 2761129 w 2923687"/>
                <a:gd name="connsiteY11" fmla="*/ 1265679 h 1277413"/>
                <a:gd name="connsiteX12" fmla="*/ 2784805 w 2923687"/>
                <a:gd name="connsiteY12" fmla="*/ 1104314 h 1277413"/>
                <a:gd name="connsiteX13" fmla="*/ 2810549 w 2923687"/>
                <a:gd name="connsiteY13" fmla="*/ 907090 h 1277413"/>
                <a:gd name="connsiteX14" fmla="*/ 2838823 w 2923687"/>
                <a:gd name="connsiteY14" fmla="*/ 638149 h 1277413"/>
                <a:gd name="connsiteX15" fmla="*/ 2890083 w 2923687"/>
                <a:gd name="connsiteY15" fmla="*/ 267608 h 1277413"/>
                <a:gd name="connsiteX16" fmla="*/ 2912609 w 2923687"/>
                <a:gd name="connsiteY16" fmla="*/ 22803 h 1277413"/>
                <a:gd name="connsiteX17" fmla="*/ 2707341 w 2923687"/>
                <a:gd name="connsiteY17" fmla="*/ 10620 h 1277413"/>
                <a:gd name="connsiteX18" fmla="*/ 1739153 w 2923687"/>
                <a:gd name="connsiteY18" fmla="*/ 22573 h 1277413"/>
                <a:gd name="connsiteX19" fmla="*/ 0 w 2923687"/>
                <a:gd name="connsiteY19" fmla="*/ 4643 h 1277413"/>
                <a:gd name="connsiteX0" fmla="*/ 0 w 2920375"/>
                <a:gd name="connsiteY0" fmla="*/ 0 h 1272770"/>
                <a:gd name="connsiteX1" fmla="*/ 35858 w 2920375"/>
                <a:gd name="connsiteY1" fmla="*/ 262965 h 1272770"/>
                <a:gd name="connsiteX2" fmla="*/ 83670 w 2920375"/>
                <a:gd name="connsiteY2" fmla="*/ 549836 h 1272770"/>
                <a:gd name="connsiteX3" fmla="*/ 131482 w 2920375"/>
                <a:gd name="connsiteY3" fmla="*/ 830730 h 1272770"/>
                <a:gd name="connsiteX4" fmla="*/ 167341 w 2920375"/>
                <a:gd name="connsiteY4" fmla="*/ 1093695 h 1272770"/>
                <a:gd name="connsiteX5" fmla="*/ 224577 w 2920375"/>
                <a:gd name="connsiteY5" fmla="*/ 1252990 h 1272770"/>
                <a:gd name="connsiteX6" fmla="*/ 478117 w 2920375"/>
                <a:gd name="connsiteY6" fmla="*/ 1249083 h 1272770"/>
                <a:gd name="connsiteX7" fmla="*/ 932329 w 2920375"/>
                <a:gd name="connsiteY7" fmla="*/ 1249083 h 1272770"/>
                <a:gd name="connsiteX8" fmla="*/ 1703294 w 2920375"/>
                <a:gd name="connsiteY8" fmla="*/ 1255059 h 1272770"/>
                <a:gd name="connsiteX9" fmla="*/ 2366682 w 2920375"/>
                <a:gd name="connsiteY9" fmla="*/ 1267012 h 1272770"/>
                <a:gd name="connsiteX10" fmla="*/ 2755153 w 2920375"/>
                <a:gd name="connsiteY10" fmla="*/ 1261036 h 1272770"/>
                <a:gd name="connsiteX11" fmla="*/ 2761129 w 2920375"/>
                <a:gd name="connsiteY11" fmla="*/ 1261036 h 1272770"/>
                <a:gd name="connsiteX12" fmla="*/ 2784805 w 2920375"/>
                <a:gd name="connsiteY12" fmla="*/ 1099671 h 1272770"/>
                <a:gd name="connsiteX13" fmla="*/ 2810549 w 2920375"/>
                <a:gd name="connsiteY13" fmla="*/ 902447 h 1272770"/>
                <a:gd name="connsiteX14" fmla="*/ 2838823 w 2920375"/>
                <a:gd name="connsiteY14" fmla="*/ 633506 h 1272770"/>
                <a:gd name="connsiteX15" fmla="*/ 2890083 w 2920375"/>
                <a:gd name="connsiteY15" fmla="*/ 262965 h 1272770"/>
                <a:gd name="connsiteX16" fmla="*/ 2908701 w 2920375"/>
                <a:gd name="connsiteY16" fmla="*/ 37699 h 1272770"/>
                <a:gd name="connsiteX17" fmla="*/ 2707341 w 2920375"/>
                <a:gd name="connsiteY17" fmla="*/ 5977 h 1272770"/>
                <a:gd name="connsiteX18" fmla="*/ 1739153 w 2920375"/>
                <a:gd name="connsiteY18" fmla="*/ 17930 h 1272770"/>
                <a:gd name="connsiteX19" fmla="*/ 0 w 2920375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224577 w 2909269"/>
                <a:gd name="connsiteY5" fmla="*/ 1252990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03294 w 2909269"/>
                <a:gd name="connsiteY8" fmla="*/ 1255059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39153 w 2909269"/>
                <a:gd name="connsiteY18" fmla="*/ 17930 h 1272770"/>
                <a:gd name="connsiteX19" fmla="*/ 0 w 2909269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224577 w 2909269"/>
                <a:gd name="connsiteY5" fmla="*/ 1252990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03294 w 2909269"/>
                <a:gd name="connsiteY8" fmla="*/ 1255059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39153 w 2909269"/>
                <a:gd name="connsiteY18" fmla="*/ 17930 h 1272770"/>
                <a:gd name="connsiteX19" fmla="*/ 0 w 2909269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224577 w 2909269"/>
                <a:gd name="connsiteY5" fmla="*/ 1252990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03294 w 2909269"/>
                <a:gd name="connsiteY8" fmla="*/ 1255059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39153 w 2909269"/>
                <a:gd name="connsiteY18" fmla="*/ 17930 h 1272770"/>
                <a:gd name="connsiteX19" fmla="*/ 0 w 2909269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232393 w 2909269"/>
                <a:gd name="connsiteY5" fmla="*/ 1252990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03294 w 2909269"/>
                <a:gd name="connsiteY8" fmla="*/ 1255059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39153 w 2909269"/>
                <a:gd name="connsiteY18" fmla="*/ 17930 h 1272770"/>
                <a:gd name="connsiteX19" fmla="*/ 0 w 2909269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232393 w 2909269"/>
                <a:gd name="connsiteY5" fmla="*/ 1252990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03294 w 2909269"/>
                <a:gd name="connsiteY8" fmla="*/ 1255059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39153 w 2909269"/>
                <a:gd name="connsiteY18" fmla="*/ 17930 h 1272770"/>
                <a:gd name="connsiteX19" fmla="*/ 0 w 2909269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232393 w 2909269"/>
                <a:gd name="connsiteY5" fmla="*/ 1252990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03294 w 2909269"/>
                <a:gd name="connsiteY8" fmla="*/ 1255059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46969 w 2909269"/>
                <a:gd name="connsiteY18" fmla="*/ 6207 h 1272770"/>
                <a:gd name="connsiteX19" fmla="*/ 0 w 2909269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193316 w 2909269"/>
                <a:gd name="connsiteY5" fmla="*/ 1245175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03294 w 2909269"/>
                <a:gd name="connsiteY8" fmla="*/ 1255059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46969 w 2909269"/>
                <a:gd name="connsiteY18" fmla="*/ 6207 h 1272770"/>
                <a:gd name="connsiteX19" fmla="*/ 0 w 2909269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193316 w 2909269"/>
                <a:gd name="connsiteY5" fmla="*/ 1256898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03294 w 2909269"/>
                <a:gd name="connsiteY8" fmla="*/ 1255059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46969 w 2909269"/>
                <a:gd name="connsiteY18" fmla="*/ 6207 h 1272770"/>
                <a:gd name="connsiteX19" fmla="*/ 0 w 2909269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193316 w 2909269"/>
                <a:gd name="connsiteY5" fmla="*/ 1256898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11109 w 2909269"/>
                <a:gd name="connsiteY8" fmla="*/ 1243336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46969 w 2909269"/>
                <a:gd name="connsiteY18" fmla="*/ 6207 h 1272770"/>
                <a:gd name="connsiteX19" fmla="*/ 0 w 2909269"/>
                <a:gd name="connsiteY19" fmla="*/ 0 h 1272770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193316 w 2909269"/>
                <a:gd name="connsiteY5" fmla="*/ 1256898 h 1272770"/>
                <a:gd name="connsiteX6" fmla="*/ 478117 w 2909269"/>
                <a:gd name="connsiteY6" fmla="*/ 1249083 h 1272770"/>
                <a:gd name="connsiteX7" fmla="*/ 932329 w 2909269"/>
                <a:gd name="connsiteY7" fmla="*/ 1249083 h 1272770"/>
                <a:gd name="connsiteX8" fmla="*/ 1711109 w 2909269"/>
                <a:gd name="connsiteY8" fmla="*/ 1266782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46969 w 2909269"/>
                <a:gd name="connsiteY18" fmla="*/ 6207 h 1272770"/>
                <a:gd name="connsiteX19" fmla="*/ 0 w 2909269"/>
                <a:gd name="connsiteY19" fmla="*/ 0 h 1272770"/>
                <a:gd name="connsiteX0" fmla="*/ 0 w 2909269"/>
                <a:gd name="connsiteY0" fmla="*/ 0 h 1276436"/>
                <a:gd name="connsiteX1" fmla="*/ 35858 w 2909269"/>
                <a:gd name="connsiteY1" fmla="*/ 262965 h 1276436"/>
                <a:gd name="connsiteX2" fmla="*/ 83670 w 2909269"/>
                <a:gd name="connsiteY2" fmla="*/ 549836 h 1276436"/>
                <a:gd name="connsiteX3" fmla="*/ 131482 w 2909269"/>
                <a:gd name="connsiteY3" fmla="*/ 830730 h 1276436"/>
                <a:gd name="connsiteX4" fmla="*/ 167341 w 2909269"/>
                <a:gd name="connsiteY4" fmla="*/ 1093695 h 1276436"/>
                <a:gd name="connsiteX5" fmla="*/ 193316 w 2909269"/>
                <a:gd name="connsiteY5" fmla="*/ 1256898 h 1276436"/>
                <a:gd name="connsiteX6" fmla="*/ 478117 w 2909269"/>
                <a:gd name="connsiteY6" fmla="*/ 1249083 h 1276436"/>
                <a:gd name="connsiteX7" fmla="*/ 932329 w 2909269"/>
                <a:gd name="connsiteY7" fmla="*/ 1276436 h 1276436"/>
                <a:gd name="connsiteX8" fmla="*/ 1711109 w 2909269"/>
                <a:gd name="connsiteY8" fmla="*/ 1266782 h 1276436"/>
                <a:gd name="connsiteX9" fmla="*/ 2366682 w 2909269"/>
                <a:gd name="connsiteY9" fmla="*/ 1267012 h 1276436"/>
                <a:gd name="connsiteX10" fmla="*/ 2755153 w 2909269"/>
                <a:gd name="connsiteY10" fmla="*/ 1261036 h 1276436"/>
                <a:gd name="connsiteX11" fmla="*/ 2761129 w 2909269"/>
                <a:gd name="connsiteY11" fmla="*/ 1261036 h 1276436"/>
                <a:gd name="connsiteX12" fmla="*/ 2784805 w 2909269"/>
                <a:gd name="connsiteY12" fmla="*/ 1099671 h 1276436"/>
                <a:gd name="connsiteX13" fmla="*/ 2810549 w 2909269"/>
                <a:gd name="connsiteY13" fmla="*/ 902447 h 1276436"/>
                <a:gd name="connsiteX14" fmla="*/ 2838823 w 2909269"/>
                <a:gd name="connsiteY14" fmla="*/ 633506 h 1276436"/>
                <a:gd name="connsiteX15" fmla="*/ 2890083 w 2909269"/>
                <a:gd name="connsiteY15" fmla="*/ 262965 h 1276436"/>
                <a:gd name="connsiteX16" fmla="*/ 2908701 w 2909269"/>
                <a:gd name="connsiteY16" fmla="*/ 37699 h 1276436"/>
                <a:gd name="connsiteX17" fmla="*/ 2707341 w 2909269"/>
                <a:gd name="connsiteY17" fmla="*/ 5977 h 1276436"/>
                <a:gd name="connsiteX18" fmla="*/ 1746969 w 2909269"/>
                <a:gd name="connsiteY18" fmla="*/ 6207 h 1276436"/>
                <a:gd name="connsiteX19" fmla="*/ 0 w 2909269"/>
                <a:gd name="connsiteY19" fmla="*/ 0 h 1276436"/>
                <a:gd name="connsiteX0" fmla="*/ 0 w 2909269"/>
                <a:gd name="connsiteY0" fmla="*/ 0 h 1281179"/>
                <a:gd name="connsiteX1" fmla="*/ 35858 w 2909269"/>
                <a:gd name="connsiteY1" fmla="*/ 262965 h 1281179"/>
                <a:gd name="connsiteX2" fmla="*/ 83670 w 2909269"/>
                <a:gd name="connsiteY2" fmla="*/ 549836 h 1281179"/>
                <a:gd name="connsiteX3" fmla="*/ 131482 w 2909269"/>
                <a:gd name="connsiteY3" fmla="*/ 830730 h 1281179"/>
                <a:gd name="connsiteX4" fmla="*/ 167341 w 2909269"/>
                <a:gd name="connsiteY4" fmla="*/ 1093695 h 1281179"/>
                <a:gd name="connsiteX5" fmla="*/ 193316 w 2909269"/>
                <a:gd name="connsiteY5" fmla="*/ 1256898 h 1281179"/>
                <a:gd name="connsiteX6" fmla="*/ 478117 w 2909269"/>
                <a:gd name="connsiteY6" fmla="*/ 1280345 h 1281179"/>
                <a:gd name="connsiteX7" fmla="*/ 932329 w 2909269"/>
                <a:gd name="connsiteY7" fmla="*/ 1276436 h 1281179"/>
                <a:gd name="connsiteX8" fmla="*/ 1711109 w 2909269"/>
                <a:gd name="connsiteY8" fmla="*/ 1266782 h 1281179"/>
                <a:gd name="connsiteX9" fmla="*/ 2366682 w 2909269"/>
                <a:gd name="connsiteY9" fmla="*/ 1267012 h 1281179"/>
                <a:gd name="connsiteX10" fmla="*/ 2755153 w 2909269"/>
                <a:gd name="connsiteY10" fmla="*/ 1261036 h 1281179"/>
                <a:gd name="connsiteX11" fmla="*/ 2761129 w 2909269"/>
                <a:gd name="connsiteY11" fmla="*/ 1261036 h 1281179"/>
                <a:gd name="connsiteX12" fmla="*/ 2784805 w 2909269"/>
                <a:gd name="connsiteY12" fmla="*/ 1099671 h 1281179"/>
                <a:gd name="connsiteX13" fmla="*/ 2810549 w 2909269"/>
                <a:gd name="connsiteY13" fmla="*/ 902447 h 1281179"/>
                <a:gd name="connsiteX14" fmla="*/ 2838823 w 2909269"/>
                <a:gd name="connsiteY14" fmla="*/ 633506 h 1281179"/>
                <a:gd name="connsiteX15" fmla="*/ 2890083 w 2909269"/>
                <a:gd name="connsiteY15" fmla="*/ 262965 h 1281179"/>
                <a:gd name="connsiteX16" fmla="*/ 2908701 w 2909269"/>
                <a:gd name="connsiteY16" fmla="*/ 37699 h 1281179"/>
                <a:gd name="connsiteX17" fmla="*/ 2707341 w 2909269"/>
                <a:gd name="connsiteY17" fmla="*/ 5977 h 1281179"/>
                <a:gd name="connsiteX18" fmla="*/ 1746969 w 2909269"/>
                <a:gd name="connsiteY18" fmla="*/ 6207 h 1281179"/>
                <a:gd name="connsiteX19" fmla="*/ 0 w 2909269"/>
                <a:gd name="connsiteY19" fmla="*/ 0 h 1281179"/>
                <a:gd name="connsiteX0" fmla="*/ 0 w 2909269"/>
                <a:gd name="connsiteY0" fmla="*/ 0 h 1297132"/>
                <a:gd name="connsiteX1" fmla="*/ 35858 w 2909269"/>
                <a:gd name="connsiteY1" fmla="*/ 262965 h 1297132"/>
                <a:gd name="connsiteX2" fmla="*/ 83670 w 2909269"/>
                <a:gd name="connsiteY2" fmla="*/ 549836 h 1297132"/>
                <a:gd name="connsiteX3" fmla="*/ 131482 w 2909269"/>
                <a:gd name="connsiteY3" fmla="*/ 830730 h 1297132"/>
                <a:gd name="connsiteX4" fmla="*/ 167341 w 2909269"/>
                <a:gd name="connsiteY4" fmla="*/ 1093695 h 1297132"/>
                <a:gd name="connsiteX5" fmla="*/ 232393 w 2909269"/>
                <a:gd name="connsiteY5" fmla="*/ 1284251 h 1297132"/>
                <a:gd name="connsiteX6" fmla="*/ 478117 w 2909269"/>
                <a:gd name="connsiteY6" fmla="*/ 1280345 h 1297132"/>
                <a:gd name="connsiteX7" fmla="*/ 932329 w 2909269"/>
                <a:gd name="connsiteY7" fmla="*/ 1276436 h 1297132"/>
                <a:gd name="connsiteX8" fmla="*/ 1711109 w 2909269"/>
                <a:gd name="connsiteY8" fmla="*/ 1266782 h 1297132"/>
                <a:gd name="connsiteX9" fmla="*/ 2366682 w 2909269"/>
                <a:gd name="connsiteY9" fmla="*/ 1267012 h 1297132"/>
                <a:gd name="connsiteX10" fmla="*/ 2755153 w 2909269"/>
                <a:gd name="connsiteY10" fmla="*/ 1261036 h 1297132"/>
                <a:gd name="connsiteX11" fmla="*/ 2761129 w 2909269"/>
                <a:gd name="connsiteY11" fmla="*/ 1261036 h 1297132"/>
                <a:gd name="connsiteX12" fmla="*/ 2784805 w 2909269"/>
                <a:gd name="connsiteY12" fmla="*/ 1099671 h 1297132"/>
                <a:gd name="connsiteX13" fmla="*/ 2810549 w 2909269"/>
                <a:gd name="connsiteY13" fmla="*/ 902447 h 1297132"/>
                <a:gd name="connsiteX14" fmla="*/ 2838823 w 2909269"/>
                <a:gd name="connsiteY14" fmla="*/ 633506 h 1297132"/>
                <a:gd name="connsiteX15" fmla="*/ 2890083 w 2909269"/>
                <a:gd name="connsiteY15" fmla="*/ 262965 h 1297132"/>
                <a:gd name="connsiteX16" fmla="*/ 2908701 w 2909269"/>
                <a:gd name="connsiteY16" fmla="*/ 37699 h 1297132"/>
                <a:gd name="connsiteX17" fmla="*/ 2707341 w 2909269"/>
                <a:gd name="connsiteY17" fmla="*/ 5977 h 1297132"/>
                <a:gd name="connsiteX18" fmla="*/ 1746969 w 2909269"/>
                <a:gd name="connsiteY18" fmla="*/ 6207 h 1297132"/>
                <a:gd name="connsiteX19" fmla="*/ 0 w 2909269"/>
                <a:gd name="connsiteY19" fmla="*/ 0 h 1297132"/>
                <a:gd name="connsiteX0" fmla="*/ 0 w 2909269"/>
                <a:gd name="connsiteY0" fmla="*/ 0 h 1284620"/>
                <a:gd name="connsiteX1" fmla="*/ 35858 w 2909269"/>
                <a:gd name="connsiteY1" fmla="*/ 262965 h 1284620"/>
                <a:gd name="connsiteX2" fmla="*/ 83670 w 2909269"/>
                <a:gd name="connsiteY2" fmla="*/ 549836 h 1284620"/>
                <a:gd name="connsiteX3" fmla="*/ 131482 w 2909269"/>
                <a:gd name="connsiteY3" fmla="*/ 830730 h 1284620"/>
                <a:gd name="connsiteX4" fmla="*/ 167341 w 2909269"/>
                <a:gd name="connsiteY4" fmla="*/ 1093695 h 1284620"/>
                <a:gd name="connsiteX5" fmla="*/ 232393 w 2909269"/>
                <a:gd name="connsiteY5" fmla="*/ 1284251 h 1284620"/>
                <a:gd name="connsiteX6" fmla="*/ 478117 w 2909269"/>
                <a:gd name="connsiteY6" fmla="*/ 1280345 h 1284620"/>
                <a:gd name="connsiteX7" fmla="*/ 932329 w 2909269"/>
                <a:gd name="connsiteY7" fmla="*/ 1276436 h 1284620"/>
                <a:gd name="connsiteX8" fmla="*/ 1711109 w 2909269"/>
                <a:gd name="connsiteY8" fmla="*/ 1266782 h 1284620"/>
                <a:gd name="connsiteX9" fmla="*/ 2366682 w 2909269"/>
                <a:gd name="connsiteY9" fmla="*/ 1267012 h 1284620"/>
                <a:gd name="connsiteX10" fmla="*/ 2755153 w 2909269"/>
                <a:gd name="connsiteY10" fmla="*/ 1261036 h 1284620"/>
                <a:gd name="connsiteX11" fmla="*/ 2761129 w 2909269"/>
                <a:gd name="connsiteY11" fmla="*/ 1261036 h 1284620"/>
                <a:gd name="connsiteX12" fmla="*/ 2784805 w 2909269"/>
                <a:gd name="connsiteY12" fmla="*/ 1099671 h 1284620"/>
                <a:gd name="connsiteX13" fmla="*/ 2810549 w 2909269"/>
                <a:gd name="connsiteY13" fmla="*/ 902447 h 1284620"/>
                <a:gd name="connsiteX14" fmla="*/ 2838823 w 2909269"/>
                <a:gd name="connsiteY14" fmla="*/ 633506 h 1284620"/>
                <a:gd name="connsiteX15" fmla="*/ 2890083 w 2909269"/>
                <a:gd name="connsiteY15" fmla="*/ 262965 h 1284620"/>
                <a:gd name="connsiteX16" fmla="*/ 2908701 w 2909269"/>
                <a:gd name="connsiteY16" fmla="*/ 37699 h 1284620"/>
                <a:gd name="connsiteX17" fmla="*/ 2707341 w 2909269"/>
                <a:gd name="connsiteY17" fmla="*/ 5977 h 1284620"/>
                <a:gd name="connsiteX18" fmla="*/ 1746969 w 2909269"/>
                <a:gd name="connsiteY18" fmla="*/ 6207 h 1284620"/>
                <a:gd name="connsiteX19" fmla="*/ 0 w 2909269"/>
                <a:gd name="connsiteY19" fmla="*/ 0 h 1284620"/>
                <a:gd name="connsiteX0" fmla="*/ 0 w 2909269"/>
                <a:gd name="connsiteY0" fmla="*/ 0 h 1292536"/>
                <a:gd name="connsiteX1" fmla="*/ 35858 w 2909269"/>
                <a:gd name="connsiteY1" fmla="*/ 262965 h 1292536"/>
                <a:gd name="connsiteX2" fmla="*/ 83670 w 2909269"/>
                <a:gd name="connsiteY2" fmla="*/ 549836 h 1292536"/>
                <a:gd name="connsiteX3" fmla="*/ 131482 w 2909269"/>
                <a:gd name="connsiteY3" fmla="*/ 830730 h 1292536"/>
                <a:gd name="connsiteX4" fmla="*/ 167341 w 2909269"/>
                <a:gd name="connsiteY4" fmla="*/ 1093695 h 1292536"/>
                <a:gd name="connsiteX5" fmla="*/ 232393 w 2909269"/>
                <a:gd name="connsiteY5" fmla="*/ 1284251 h 1292536"/>
                <a:gd name="connsiteX6" fmla="*/ 478117 w 2909269"/>
                <a:gd name="connsiteY6" fmla="*/ 1260807 h 1292536"/>
                <a:gd name="connsiteX7" fmla="*/ 932329 w 2909269"/>
                <a:gd name="connsiteY7" fmla="*/ 1276436 h 1292536"/>
                <a:gd name="connsiteX8" fmla="*/ 1711109 w 2909269"/>
                <a:gd name="connsiteY8" fmla="*/ 1266782 h 1292536"/>
                <a:gd name="connsiteX9" fmla="*/ 2366682 w 2909269"/>
                <a:gd name="connsiteY9" fmla="*/ 1267012 h 1292536"/>
                <a:gd name="connsiteX10" fmla="*/ 2755153 w 2909269"/>
                <a:gd name="connsiteY10" fmla="*/ 1261036 h 1292536"/>
                <a:gd name="connsiteX11" fmla="*/ 2761129 w 2909269"/>
                <a:gd name="connsiteY11" fmla="*/ 1261036 h 1292536"/>
                <a:gd name="connsiteX12" fmla="*/ 2784805 w 2909269"/>
                <a:gd name="connsiteY12" fmla="*/ 1099671 h 1292536"/>
                <a:gd name="connsiteX13" fmla="*/ 2810549 w 2909269"/>
                <a:gd name="connsiteY13" fmla="*/ 902447 h 1292536"/>
                <a:gd name="connsiteX14" fmla="*/ 2838823 w 2909269"/>
                <a:gd name="connsiteY14" fmla="*/ 633506 h 1292536"/>
                <a:gd name="connsiteX15" fmla="*/ 2890083 w 2909269"/>
                <a:gd name="connsiteY15" fmla="*/ 262965 h 1292536"/>
                <a:gd name="connsiteX16" fmla="*/ 2908701 w 2909269"/>
                <a:gd name="connsiteY16" fmla="*/ 37699 h 1292536"/>
                <a:gd name="connsiteX17" fmla="*/ 2707341 w 2909269"/>
                <a:gd name="connsiteY17" fmla="*/ 5977 h 1292536"/>
                <a:gd name="connsiteX18" fmla="*/ 1746969 w 2909269"/>
                <a:gd name="connsiteY18" fmla="*/ 6207 h 1292536"/>
                <a:gd name="connsiteX19" fmla="*/ 0 w 2909269"/>
                <a:gd name="connsiteY19" fmla="*/ 0 h 1292536"/>
                <a:gd name="connsiteX0" fmla="*/ 0 w 2909269"/>
                <a:gd name="connsiteY0" fmla="*/ 0 h 1276436"/>
                <a:gd name="connsiteX1" fmla="*/ 35858 w 2909269"/>
                <a:gd name="connsiteY1" fmla="*/ 262965 h 1276436"/>
                <a:gd name="connsiteX2" fmla="*/ 83670 w 2909269"/>
                <a:gd name="connsiteY2" fmla="*/ 549836 h 1276436"/>
                <a:gd name="connsiteX3" fmla="*/ 131482 w 2909269"/>
                <a:gd name="connsiteY3" fmla="*/ 830730 h 1276436"/>
                <a:gd name="connsiteX4" fmla="*/ 167341 w 2909269"/>
                <a:gd name="connsiteY4" fmla="*/ 1093695 h 1276436"/>
                <a:gd name="connsiteX5" fmla="*/ 197224 w 2909269"/>
                <a:gd name="connsiteY5" fmla="*/ 1256897 h 1276436"/>
                <a:gd name="connsiteX6" fmla="*/ 478117 w 2909269"/>
                <a:gd name="connsiteY6" fmla="*/ 1260807 h 1276436"/>
                <a:gd name="connsiteX7" fmla="*/ 932329 w 2909269"/>
                <a:gd name="connsiteY7" fmla="*/ 1276436 h 1276436"/>
                <a:gd name="connsiteX8" fmla="*/ 1711109 w 2909269"/>
                <a:gd name="connsiteY8" fmla="*/ 1266782 h 1276436"/>
                <a:gd name="connsiteX9" fmla="*/ 2366682 w 2909269"/>
                <a:gd name="connsiteY9" fmla="*/ 1267012 h 1276436"/>
                <a:gd name="connsiteX10" fmla="*/ 2755153 w 2909269"/>
                <a:gd name="connsiteY10" fmla="*/ 1261036 h 1276436"/>
                <a:gd name="connsiteX11" fmla="*/ 2761129 w 2909269"/>
                <a:gd name="connsiteY11" fmla="*/ 1261036 h 1276436"/>
                <a:gd name="connsiteX12" fmla="*/ 2784805 w 2909269"/>
                <a:gd name="connsiteY12" fmla="*/ 1099671 h 1276436"/>
                <a:gd name="connsiteX13" fmla="*/ 2810549 w 2909269"/>
                <a:gd name="connsiteY13" fmla="*/ 902447 h 1276436"/>
                <a:gd name="connsiteX14" fmla="*/ 2838823 w 2909269"/>
                <a:gd name="connsiteY14" fmla="*/ 633506 h 1276436"/>
                <a:gd name="connsiteX15" fmla="*/ 2890083 w 2909269"/>
                <a:gd name="connsiteY15" fmla="*/ 262965 h 1276436"/>
                <a:gd name="connsiteX16" fmla="*/ 2908701 w 2909269"/>
                <a:gd name="connsiteY16" fmla="*/ 37699 h 1276436"/>
                <a:gd name="connsiteX17" fmla="*/ 2707341 w 2909269"/>
                <a:gd name="connsiteY17" fmla="*/ 5977 h 1276436"/>
                <a:gd name="connsiteX18" fmla="*/ 1746969 w 2909269"/>
                <a:gd name="connsiteY18" fmla="*/ 6207 h 1276436"/>
                <a:gd name="connsiteX19" fmla="*/ 0 w 2909269"/>
                <a:gd name="connsiteY19" fmla="*/ 0 h 1276436"/>
                <a:gd name="connsiteX0" fmla="*/ 0 w 2909269"/>
                <a:gd name="connsiteY0" fmla="*/ 0 h 1276436"/>
                <a:gd name="connsiteX1" fmla="*/ 35858 w 2909269"/>
                <a:gd name="connsiteY1" fmla="*/ 262965 h 1276436"/>
                <a:gd name="connsiteX2" fmla="*/ 83670 w 2909269"/>
                <a:gd name="connsiteY2" fmla="*/ 549836 h 1276436"/>
                <a:gd name="connsiteX3" fmla="*/ 131482 w 2909269"/>
                <a:gd name="connsiteY3" fmla="*/ 830730 h 1276436"/>
                <a:gd name="connsiteX4" fmla="*/ 167341 w 2909269"/>
                <a:gd name="connsiteY4" fmla="*/ 1093695 h 1276436"/>
                <a:gd name="connsiteX5" fmla="*/ 197224 w 2909269"/>
                <a:gd name="connsiteY5" fmla="*/ 1256897 h 1276436"/>
                <a:gd name="connsiteX6" fmla="*/ 478117 w 2909269"/>
                <a:gd name="connsiteY6" fmla="*/ 1260807 h 1276436"/>
                <a:gd name="connsiteX7" fmla="*/ 932329 w 2909269"/>
                <a:gd name="connsiteY7" fmla="*/ 1276436 h 1276436"/>
                <a:gd name="connsiteX8" fmla="*/ 1711109 w 2909269"/>
                <a:gd name="connsiteY8" fmla="*/ 1266782 h 1276436"/>
                <a:gd name="connsiteX9" fmla="*/ 2366682 w 2909269"/>
                <a:gd name="connsiteY9" fmla="*/ 1267012 h 1276436"/>
                <a:gd name="connsiteX10" fmla="*/ 2755153 w 2909269"/>
                <a:gd name="connsiteY10" fmla="*/ 1261036 h 1276436"/>
                <a:gd name="connsiteX11" fmla="*/ 2761129 w 2909269"/>
                <a:gd name="connsiteY11" fmla="*/ 1261036 h 1276436"/>
                <a:gd name="connsiteX12" fmla="*/ 2784805 w 2909269"/>
                <a:gd name="connsiteY12" fmla="*/ 1099671 h 1276436"/>
                <a:gd name="connsiteX13" fmla="*/ 2810549 w 2909269"/>
                <a:gd name="connsiteY13" fmla="*/ 902447 h 1276436"/>
                <a:gd name="connsiteX14" fmla="*/ 2838823 w 2909269"/>
                <a:gd name="connsiteY14" fmla="*/ 633506 h 1276436"/>
                <a:gd name="connsiteX15" fmla="*/ 2890083 w 2909269"/>
                <a:gd name="connsiteY15" fmla="*/ 262965 h 1276436"/>
                <a:gd name="connsiteX16" fmla="*/ 2908701 w 2909269"/>
                <a:gd name="connsiteY16" fmla="*/ 37699 h 1276436"/>
                <a:gd name="connsiteX17" fmla="*/ 2707341 w 2909269"/>
                <a:gd name="connsiteY17" fmla="*/ 5977 h 1276436"/>
                <a:gd name="connsiteX18" fmla="*/ 1746969 w 2909269"/>
                <a:gd name="connsiteY18" fmla="*/ 6207 h 1276436"/>
                <a:gd name="connsiteX19" fmla="*/ 0 w 2909269"/>
                <a:gd name="connsiteY19" fmla="*/ 0 h 1276436"/>
                <a:gd name="connsiteX0" fmla="*/ 0 w 2909269"/>
                <a:gd name="connsiteY0" fmla="*/ 0 h 1276436"/>
                <a:gd name="connsiteX1" fmla="*/ 35858 w 2909269"/>
                <a:gd name="connsiteY1" fmla="*/ 262965 h 1276436"/>
                <a:gd name="connsiteX2" fmla="*/ 83670 w 2909269"/>
                <a:gd name="connsiteY2" fmla="*/ 549836 h 1276436"/>
                <a:gd name="connsiteX3" fmla="*/ 131482 w 2909269"/>
                <a:gd name="connsiteY3" fmla="*/ 830730 h 1276436"/>
                <a:gd name="connsiteX4" fmla="*/ 167341 w 2909269"/>
                <a:gd name="connsiteY4" fmla="*/ 1093695 h 1276436"/>
                <a:gd name="connsiteX5" fmla="*/ 197224 w 2909269"/>
                <a:gd name="connsiteY5" fmla="*/ 1268620 h 1276436"/>
                <a:gd name="connsiteX6" fmla="*/ 478117 w 2909269"/>
                <a:gd name="connsiteY6" fmla="*/ 1260807 h 1276436"/>
                <a:gd name="connsiteX7" fmla="*/ 932329 w 2909269"/>
                <a:gd name="connsiteY7" fmla="*/ 1276436 h 1276436"/>
                <a:gd name="connsiteX8" fmla="*/ 1711109 w 2909269"/>
                <a:gd name="connsiteY8" fmla="*/ 1266782 h 1276436"/>
                <a:gd name="connsiteX9" fmla="*/ 2366682 w 2909269"/>
                <a:gd name="connsiteY9" fmla="*/ 1267012 h 1276436"/>
                <a:gd name="connsiteX10" fmla="*/ 2755153 w 2909269"/>
                <a:gd name="connsiteY10" fmla="*/ 1261036 h 1276436"/>
                <a:gd name="connsiteX11" fmla="*/ 2761129 w 2909269"/>
                <a:gd name="connsiteY11" fmla="*/ 1261036 h 1276436"/>
                <a:gd name="connsiteX12" fmla="*/ 2784805 w 2909269"/>
                <a:gd name="connsiteY12" fmla="*/ 1099671 h 1276436"/>
                <a:gd name="connsiteX13" fmla="*/ 2810549 w 2909269"/>
                <a:gd name="connsiteY13" fmla="*/ 902447 h 1276436"/>
                <a:gd name="connsiteX14" fmla="*/ 2838823 w 2909269"/>
                <a:gd name="connsiteY14" fmla="*/ 633506 h 1276436"/>
                <a:gd name="connsiteX15" fmla="*/ 2890083 w 2909269"/>
                <a:gd name="connsiteY15" fmla="*/ 262965 h 1276436"/>
                <a:gd name="connsiteX16" fmla="*/ 2908701 w 2909269"/>
                <a:gd name="connsiteY16" fmla="*/ 37699 h 1276436"/>
                <a:gd name="connsiteX17" fmla="*/ 2707341 w 2909269"/>
                <a:gd name="connsiteY17" fmla="*/ 5977 h 1276436"/>
                <a:gd name="connsiteX18" fmla="*/ 1746969 w 2909269"/>
                <a:gd name="connsiteY18" fmla="*/ 6207 h 1276436"/>
                <a:gd name="connsiteX19" fmla="*/ 0 w 2909269"/>
                <a:gd name="connsiteY19" fmla="*/ 0 h 1276436"/>
                <a:gd name="connsiteX0" fmla="*/ 0 w 2909269"/>
                <a:gd name="connsiteY0" fmla="*/ 0 h 1272770"/>
                <a:gd name="connsiteX1" fmla="*/ 35858 w 2909269"/>
                <a:gd name="connsiteY1" fmla="*/ 262965 h 1272770"/>
                <a:gd name="connsiteX2" fmla="*/ 83670 w 2909269"/>
                <a:gd name="connsiteY2" fmla="*/ 549836 h 1272770"/>
                <a:gd name="connsiteX3" fmla="*/ 131482 w 2909269"/>
                <a:gd name="connsiteY3" fmla="*/ 830730 h 1272770"/>
                <a:gd name="connsiteX4" fmla="*/ 167341 w 2909269"/>
                <a:gd name="connsiteY4" fmla="*/ 1093695 h 1272770"/>
                <a:gd name="connsiteX5" fmla="*/ 197224 w 2909269"/>
                <a:gd name="connsiteY5" fmla="*/ 1268620 h 1272770"/>
                <a:gd name="connsiteX6" fmla="*/ 478117 w 2909269"/>
                <a:gd name="connsiteY6" fmla="*/ 1260807 h 1272770"/>
                <a:gd name="connsiteX7" fmla="*/ 932329 w 2909269"/>
                <a:gd name="connsiteY7" fmla="*/ 1260805 h 1272770"/>
                <a:gd name="connsiteX8" fmla="*/ 1711109 w 2909269"/>
                <a:gd name="connsiteY8" fmla="*/ 1266782 h 1272770"/>
                <a:gd name="connsiteX9" fmla="*/ 2366682 w 2909269"/>
                <a:gd name="connsiteY9" fmla="*/ 1267012 h 1272770"/>
                <a:gd name="connsiteX10" fmla="*/ 2755153 w 2909269"/>
                <a:gd name="connsiteY10" fmla="*/ 1261036 h 1272770"/>
                <a:gd name="connsiteX11" fmla="*/ 2761129 w 2909269"/>
                <a:gd name="connsiteY11" fmla="*/ 1261036 h 1272770"/>
                <a:gd name="connsiteX12" fmla="*/ 2784805 w 2909269"/>
                <a:gd name="connsiteY12" fmla="*/ 1099671 h 1272770"/>
                <a:gd name="connsiteX13" fmla="*/ 2810549 w 2909269"/>
                <a:gd name="connsiteY13" fmla="*/ 902447 h 1272770"/>
                <a:gd name="connsiteX14" fmla="*/ 2838823 w 2909269"/>
                <a:gd name="connsiteY14" fmla="*/ 633506 h 1272770"/>
                <a:gd name="connsiteX15" fmla="*/ 2890083 w 2909269"/>
                <a:gd name="connsiteY15" fmla="*/ 262965 h 1272770"/>
                <a:gd name="connsiteX16" fmla="*/ 2908701 w 2909269"/>
                <a:gd name="connsiteY16" fmla="*/ 37699 h 1272770"/>
                <a:gd name="connsiteX17" fmla="*/ 2707341 w 2909269"/>
                <a:gd name="connsiteY17" fmla="*/ 5977 h 1272770"/>
                <a:gd name="connsiteX18" fmla="*/ 1746969 w 2909269"/>
                <a:gd name="connsiteY18" fmla="*/ 6207 h 1272770"/>
                <a:gd name="connsiteX19" fmla="*/ 0 w 2909269"/>
                <a:gd name="connsiteY19" fmla="*/ 0 h 1272770"/>
                <a:gd name="connsiteX0" fmla="*/ 0 w 2919809"/>
                <a:gd name="connsiteY0" fmla="*/ 0 h 1272770"/>
                <a:gd name="connsiteX1" fmla="*/ 35858 w 2919809"/>
                <a:gd name="connsiteY1" fmla="*/ 262965 h 1272770"/>
                <a:gd name="connsiteX2" fmla="*/ 83670 w 2919809"/>
                <a:gd name="connsiteY2" fmla="*/ 549836 h 1272770"/>
                <a:gd name="connsiteX3" fmla="*/ 131482 w 2919809"/>
                <a:gd name="connsiteY3" fmla="*/ 830730 h 1272770"/>
                <a:gd name="connsiteX4" fmla="*/ 167341 w 2919809"/>
                <a:gd name="connsiteY4" fmla="*/ 1093695 h 1272770"/>
                <a:gd name="connsiteX5" fmla="*/ 197224 w 2919809"/>
                <a:gd name="connsiteY5" fmla="*/ 1268620 h 1272770"/>
                <a:gd name="connsiteX6" fmla="*/ 478117 w 2919809"/>
                <a:gd name="connsiteY6" fmla="*/ 1260807 h 1272770"/>
                <a:gd name="connsiteX7" fmla="*/ 932329 w 2919809"/>
                <a:gd name="connsiteY7" fmla="*/ 1260805 h 1272770"/>
                <a:gd name="connsiteX8" fmla="*/ 1711109 w 2919809"/>
                <a:gd name="connsiteY8" fmla="*/ 1266782 h 1272770"/>
                <a:gd name="connsiteX9" fmla="*/ 2366682 w 2919809"/>
                <a:gd name="connsiteY9" fmla="*/ 1267012 h 1272770"/>
                <a:gd name="connsiteX10" fmla="*/ 2755153 w 2919809"/>
                <a:gd name="connsiteY10" fmla="*/ 1261036 h 1272770"/>
                <a:gd name="connsiteX11" fmla="*/ 2761129 w 2919809"/>
                <a:gd name="connsiteY11" fmla="*/ 1261036 h 1272770"/>
                <a:gd name="connsiteX12" fmla="*/ 2784805 w 2919809"/>
                <a:gd name="connsiteY12" fmla="*/ 1099671 h 1272770"/>
                <a:gd name="connsiteX13" fmla="*/ 2810549 w 2919809"/>
                <a:gd name="connsiteY13" fmla="*/ 902447 h 1272770"/>
                <a:gd name="connsiteX14" fmla="*/ 2838823 w 2919809"/>
                <a:gd name="connsiteY14" fmla="*/ 633506 h 1272770"/>
                <a:gd name="connsiteX15" fmla="*/ 2890083 w 2919809"/>
                <a:gd name="connsiteY15" fmla="*/ 262965 h 1272770"/>
                <a:gd name="connsiteX16" fmla="*/ 2908701 w 2919809"/>
                <a:gd name="connsiteY16" fmla="*/ 37699 h 1272770"/>
                <a:gd name="connsiteX17" fmla="*/ 2715157 w 2919809"/>
                <a:gd name="connsiteY17" fmla="*/ 17700 h 1272770"/>
                <a:gd name="connsiteX18" fmla="*/ 1746969 w 2919809"/>
                <a:gd name="connsiteY18" fmla="*/ 6207 h 1272770"/>
                <a:gd name="connsiteX19" fmla="*/ 0 w 2919809"/>
                <a:gd name="connsiteY19" fmla="*/ 0 h 1272770"/>
                <a:gd name="connsiteX0" fmla="*/ 0 w 2919809"/>
                <a:gd name="connsiteY0" fmla="*/ 9424 h 1266563"/>
                <a:gd name="connsiteX1" fmla="*/ 35858 w 2919809"/>
                <a:gd name="connsiteY1" fmla="*/ 256758 h 1266563"/>
                <a:gd name="connsiteX2" fmla="*/ 83670 w 2919809"/>
                <a:gd name="connsiteY2" fmla="*/ 543629 h 1266563"/>
                <a:gd name="connsiteX3" fmla="*/ 131482 w 2919809"/>
                <a:gd name="connsiteY3" fmla="*/ 824523 h 1266563"/>
                <a:gd name="connsiteX4" fmla="*/ 167341 w 2919809"/>
                <a:gd name="connsiteY4" fmla="*/ 1087488 h 1266563"/>
                <a:gd name="connsiteX5" fmla="*/ 197224 w 2919809"/>
                <a:gd name="connsiteY5" fmla="*/ 1262413 h 1266563"/>
                <a:gd name="connsiteX6" fmla="*/ 478117 w 2919809"/>
                <a:gd name="connsiteY6" fmla="*/ 1254600 h 1266563"/>
                <a:gd name="connsiteX7" fmla="*/ 932329 w 2919809"/>
                <a:gd name="connsiteY7" fmla="*/ 1254598 h 1266563"/>
                <a:gd name="connsiteX8" fmla="*/ 1711109 w 2919809"/>
                <a:gd name="connsiteY8" fmla="*/ 1260575 h 1266563"/>
                <a:gd name="connsiteX9" fmla="*/ 2366682 w 2919809"/>
                <a:gd name="connsiteY9" fmla="*/ 1260805 h 1266563"/>
                <a:gd name="connsiteX10" fmla="*/ 2755153 w 2919809"/>
                <a:gd name="connsiteY10" fmla="*/ 1254829 h 1266563"/>
                <a:gd name="connsiteX11" fmla="*/ 2761129 w 2919809"/>
                <a:gd name="connsiteY11" fmla="*/ 1254829 h 1266563"/>
                <a:gd name="connsiteX12" fmla="*/ 2784805 w 2919809"/>
                <a:gd name="connsiteY12" fmla="*/ 1093464 h 1266563"/>
                <a:gd name="connsiteX13" fmla="*/ 2810549 w 2919809"/>
                <a:gd name="connsiteY13" fmla="*/ 896240 h 1266563"/>
                <a:gd name="connsiteX14" fmla="*/ 2838823 w 2919809"/>
                <a:gd name="connsiteY14" fmla="*/ 627299 h 1266563"/>
                <a:gd name="connsiteX15" fmla="*/ 2890083 w 2919809"/>
                <a:gd name="connsiteY15" fmla="*/ 256758 h 1266563"/>
                <a:gd name="connsiteX16" fmla="*/ 2908701 w 2919809"/>
                <a:gd name="connsiteY16" fmla="*/ 31492 h 1266563"/>
                <a:gd name="connsiteX17" fmla="*/ 2715157 w 2919809"/>
                <a:gd name="connsiteY17" fmla="*/ 11493 h 1266563"/>
                <a:gd name="connsiteX18" fmla="*/ 1746969 w 2919809"/>
                <a:gd name="connsiteY18" fmla="*/ 0 h 1266563"/>
                <a:gd name="connsiteX19" fmla="*/ 0 w 2919809"/>
                <a:gd name="connsiteY19" fmla="*/ 9424 h 1266563"/>
                <a:gd name="connsiteX0" fmla="*/ 0 w 2916555"/>
                <a:gd name="connsiteY0" fmla="*/ 9424 h 1266563"/>
                <a:gd name="connsiteX1" fmla="*/ 35858 w 2916555"/>
                <a:gd name="connsiteY1" fmla="*/ 256758 h 1266563"/>
                <a:gd name="connsiteX2" fmla="*/ 83670 w 2916555"/>
                <a:gd name="connsiteY2" fmla="*/ 543629 h 1266563"/>
                <a:gd name="connsiteX3" fmla="*/ 131482 w 2916555"/>
                <a:gd name="connsiteY3" fmla="*/ 824523 h 1266563"/>
                <a:gd name="connsiteX4" fmla="*/ 167341 w 2916555"/>
                <a:gd name="connsiteY4" fmla="*/ 1087488 h 1266563"/>
                <a:gd name="connsiteX5" fmla="*/ 197224 w 2916555"/>
                <a:gd name="connsiteY5" fmla="*/ 1262413 h 1266563"/>
                <a:gd name="connsiteX6" fmla="*/ 478117 w 2916555"/>
                <a:gd name="connsiteY6" fmla="*/ 1254600 h 1266563"/>
                <a:gd name="connsiteX7" fmla="*/ 932329 w 2916555"/>
                <a:gd name="connsiteY7" fmla="*/ 1254598 h 1266563"/>
                <a:gd name="connsiteX8" fmla="*/ 1711109 w 2916555"/>
                <a:gd name="connsiteY8" fmla="*/ 1260575 h 1266563"/>
                <a:gd name="connsiteX9" fmla="*/ 2366682 w 2916555"/>
                <a:gd name="connsiteY9" fmla="*/ 1260805 h 1266563"/>
                <a:gd name="connsiteX10" fmla="*/ 2755153 w 2916555"/>
                <a:gd name="connsiteY10" fmla="*/ 1254829 h 1266563"/>
                <a:gd name="connsiteX11" fmla="*/ 2761129 w 2916555"/>
                <a:gd name="connsiteY11" fmla="*/ 1254829 h 1266563"/>
                <a:gd name="connsiteX12" fmla="*/ 2784805 w 2916555"/>
                <a:gd name="connsiteY12" fmla="*/ 1093464 h 1266563"/>
                <a:gd name="connsiteX13" fmla="*/ 2810549 w 2916555"/>
                <a:gd name="connsiteY13" fmla="*/ 896240 h 1266563"/>
                <a:gd name="connsiteX14" fmla="*/ 2838823 w 2916555"/>
                <a:gd name="connsiteY14" fmla="*/ 627299 h 1266563"/>
                <a:gd name="connsiteX15" fmla="*/ 2890083 w 2916555"/>
                <a:gd name="connsiteY15" fmla="*/ 256758 h 1266563"/>
                <a:gd name="connsiteX16" fmla="*/ 2904793 w 2916555"/>
                <a:gd name="connsiteY16" fmla="*/ 31492 h 1266563"/>
                <a:gd name="connsiteX17" fmla="*/ 2715157 w 2916555"/>
                <a:gd name="connsiteY17" fmla="*/ 11493 h 1266563"/>
                <a:gd name="connsiteX18" fmla="*/ 1746969 w 2916555"/>
                <a:gd name="connsiteY18" fmla="*/ 0 h 1266563"/>
                <a:gd name="connsiteX19" fmla="*/ 0 w 2916555"/>
                <a:gd name="connsiteY19" fmla="*/ 9424 h 1266563"/>
                <a:gd name="connsiteX0" fmla="*/ 0 w 2904928"/>
                <a:gd name="connsiteY0" fmla="*/ 9424 h 1266563"/>
                <a:gd name="connsiteX1" fmla="*/ 35858 w 2904928"/>
                <a:gd name="connsiteY1" fmla="*/ 256758 h 1266563"/>
                <a:gd name="connsiteX2" fmla="*/ 83670 w 2904928"/>
                <a:gd name="connsiteY2" fmla="*/ 543629 h 1266563"/>
                <a:gd name="connsiteX3" fmla="*/ 131482 w 2904928"/>
                <a:gd name="connsiteY3" fmla="*/ 824523 h 1266563"/>
                <a:gd name="connsiteX4" fmla="*/ 167341 w 2904928"/>
                <a:gd name="connsiteY4" fmla="*/ 1087488 h 1266563"/>
                <a:gd name="connsiteX5" fmla="*/ 197224 w 2904928"/>
                <a:gd name="connsiteY5" fmla="*/ 1262413 h 1266563"/>
                <a:gd name="connsiteX6" fmla="*/ 478117 w 2904928"/>
                <a:gd name="connsiteY6" fmla="*/ 1254600 h 1266563"/>
                <a:gd name="connsiteX7" fmla="*/ 932329 w 2904928"/>
                <a:gd name="connsiteY7" fmla="*/ 1254598 h 1266563"/>
                <a:gd name="connsiteX8" fmla="*/ 1711109 w 2904928"/>
                <a:gd name="connsiteY8" fmla="*/ 1260575 h 1266563"/>
                <a:gd name="connsiteX9" fmla="*/ 2366682 w 2904928"/>
                <a:gd name="connsiteY9" fmla="*/ 1260805 h 1266563"/>
                <a:gd name="connsiteX10" fmla="*/ 2755153 w 2904928"/>
                <a:gd name="connsiteY10" fmla="*/ 1254829 h 1266563"/>
                <a:gd name="connsiteX11" fmla="*/ 2761129 w 2904928"/>
                <a:gd name="connsiteY11" fmla="*/ 1254829 h 1266563"/>
                <a:gd name="connsiteX12" fmla="*/ 2784805 w 2904928"/>
                <a:gd name="connsiteY12" fmla="*/ 1093464 h 1266563"/>
                <a:gd name="connsiteX13" fmla="*/ 2810549 w 2904928"/>
                <a:gd name="connsiteY13" fmla="*/ 896240 h 1266563"/>
                <a:gd name="connsiteX14" fmla="*/ 2838823 w 2904928"/>
                <a:gd name="connsiteY14" fmla="*/ 627299 h 1266563"/>
                <a:gd name="connsiteX15" fmla="*/ 2890083 w 2904928"/>
                <a:gd name="connsiteY15" fmla="*/ 256758 h 1266563"/>
                <a:gd name="connsiteX16" fmla="*/ 2904793 w 2904928"/>
                <a:gd name="connsiteY16" fmla="*/ 31492 h 1266563"/>
                <a:gd name="connsiteX17" fmla="*/ 2715157 w 2904928"/>
                <a:gd name="connsiteY17" fmla="*/ 11493 h 1266563"/>
                <a:gd name="connsiteX18" fmla="*/ 1746969 w 2904928"/>
                <a:gd name="connsiteY18" fmla="*/ 0 h 1266563"/>
                <a:gd name="connsiteX19" fmla="*/ 0 w 2904928"/>
                <a:gd name="connsiteY19" fmla="*/ 9424 h 1266563"/>
                <a:gd name="connsiteX0" fmla="*/ 0 w 2908834"/>
                <a:gd name="connsiteY0" fmla="*/ 9424 h 1266563"/>
                <a:gd name="connsiteX1" fmla="*/ 35858 w 2908834"/>
                <a:gd name="connsiteY1" fmla="*/ 256758 h 1266563"/>
                <a:gd name="connsiteX2" fmla="*/ 83670 w 2908834"/>
                <a:gd name="connsiteY2" fmla="*/ 543629 h 1266563"/>
                <a:gd name="connsiteX3" fmla="*/ 131482 w 2908834"/>
                <a:gd name="connsiteY3" fmla="*/ 824523 h 1266563"/>
                <a:gd name="connsiteX4" fmla="*/ 167341 w 2908834"/>
                <a:gd name="connsiteY4" fmla="*/ 1087488 h 1266563"/>
                <a:gd name="connsiteX5" fmla="*/ 197224 w 2908834"/>
                <a:gd name="connsiteY5" fmla="*/ 1262413 h 1266563"/>
                <a:gd name="connsiteX6" fmla="*/ 478117 w 2908834"/>
                <a:gd name="connsiteY6" fmla="*/ 1254600 h 1266563"/>
                <a:gd name="connsiteX7" fmla="*/ 932329 w 2908834"/>
                <a:gd name="connsiteY7" fmla="*/ 1254598 h 1266563"/>
                <a:gd name="connsiteX8" fmla="*/ 1711109 w 2908834"/>
                <a:gd name="connsiteY8" fmla="*/ 1260575 h 1266563"/>
                <a:gd name="connsiteX9" fmla="*/ 2366682 w 2908834"/>
                <a:gd name="connsiteY9" fmla="*/ 1260805 h 1266563"/>
                <a:gd name="connsiteX10" fmla="*/ 2755153 w 2908834"/>
                <a:gd name="connsiteY10" fmla="*/ 1254829 h 1266563"/>
                <a:gd name="connsiteX11" fmla="*/ 2761129 w 2908834"/>
                <a:gd name="connsiteY11" fmla="*/ 1254829 h 1266563"/>
                <a:gd name="connsiteX12" fmla="*/ 2784805 w 2908834"/>
                <a:gd name="connsiteY12" fmla="*/ 1093464 h 1266563"/>
                <a:gd name="connsiteX13" fmla="*/ 2810549 w 2908834"/>
                <a:gd name="connsiteY13" fmla="*/ 896240 h 1266563"/>
                <a:gd name="connsiteX14" fmla="*/ 2838823 w 2908834"/>
                <a:gd name="connsiteY14" fmla="*/ 627299 h 1266563"/>
                <a:gd name="connsiteX15" fmla="*/ 2890083 w 2908834"/>
                <a:gd name="connsiteY15" fmla="*/ 256758 h 1266563"/>
                <a:gd name="connsiteX16" fmla="*/ 2908701 w 2908834"/>
                <a:gd name="connsiteY16" fmla="*/ 4138 h 1266563"/>
                <a:gd name="connsiteX17" fmla="*/ 2715157 w 2908834"/>
                <a:gd name="connsiteY17" fmla="*/ 11493 h 1266563"/>
                <a:gd name="connsiteX18" fmla="*/ 1746969 w 2908834"/>
                <a:gd name="connsiteY18" fmla="*/ 0 h 1266563"/>
                <a:gd name="connsiteX19" fmla="*/ 0 w 2908834"/>
                <a:gd name="connsiteY19" fmla="*/ 9424 h 1266563"/>
                <a:gd name="connsiteX0" fmla="*/ 0 w 2908834"/>
                <a:gd name="connsiteY0" fmla="*/ 9424 h 1266563"/>
                <a:gd name="connsiteX1" fmla="*/ 35858 w 2908834"/>
                <a:gd name="connsiteY1" fmla="*/ 256758 h 1266563"/>
                <a:gd name="connsiteX2" fmla="*/ 83670 w 2908834"/>
                <a:gd name="connsiteY2" fmla="*/ 543629 h 1266563"/>
                <a:gd name="connsiteX3" fmla="*/ 131482 w 2908834"/>
                <a:gd name="connsiteY3" fmla="*/ 824523 h 1266563"/>
                <a:gd name="connsiteX4" fmla="*/ 167341 w 2908834"/>
                <a:gd name="connsiteY4" fmla="*/ 1087488 h 1266563"/>
                <a:gd name="connsiteX5" fmla="*/ 197224 w 2908834"/>
                <a:gd name="connsiteY5" fmla="*/ 1262413 h 1266563"/>
                <a:gd name="connsiteX6" fmla="*/ 478117 w 2908834"/>
                <a:gd name="connsiteY6" fmla="*/ 1254600 h 1266563"/>
                <a:gd name="connsiteX7" fmla="*/ 932329 w 2908834"/>
                <a:gd name="connsiteY7" fmla="*/ 1254598 h 1266563"/>
                <a:gd name="connsiteX8" fmla="*/ 1711109 w 2908834"/>
                <a:gd name="connsiteY8" fmla="*/ 1260575 h 1266563"/>
                <a:gd name="connsiteX9" fmla="*/ 2366682 w 2908834"/>
                <a:gd name="connsiteY9" fmla="*/ 1260805 h 1266563"/>
                <a:gd name="connsiteX10" fmla="*/ 2755153 w 2908834"/>
                <a:gd name="connsiteY10" fmla="*/ 1254829 h 1266563"/>
                <a:gd name="connsiteX11" fmla="*/ 2761129 w 2908834"/>
                <a:gd name="connsiteY11" fmla="*/ 1254829 h 1266563"/>
                <a:gd name="connsiteX12" fmla="*/ 2784805 w 2908834"/>
                <a:gd name="connsiteY12" fmla="*/ 1093464 h 1266563"/>
                <a:gd name="connsiteX13" fmla="*/ 2810549 w 2908834"/>
                <a:gd name="connsiteY13" fmla="*/ 896240 h 1266563"/>
                <a:gd name="connsiteX14" fmla="*/ 2838823 w 2908834"/>
                <a:gd name="connsiteY14" fmla="*/ 627299 h 1266563"/>
                <a:gd name="connsiteX15" fmla="*/ 2890083 w 2908834"/>
                <a:gd name="connsiteY15" fmla="*/ 256758 h 1266563"/>
                <a:gd name="connsiteX16" fmla="*/ 2908701 w 2908834"/>
                <a:gd name="connsiteY16" fmla="*/ 19769 h 1266563"/>
                <a:gd name="connsiteX17" fmla="*/ 2715157 w 2908834"/>
                <a:gd name="connsiteY17" fmla="*/ 11493 h 1266563"/>
                <a:gd name="connsiteX18" fmla="*/ 1746969 w 2908834"/>
                <a:gd name="connsiteY18" fmla="*/ 0 h 1266563"/>
                <a:gd name="connsiteX19" fmla="*/ 0 w 2908834"/>
                <a:gd name="connsiteY19" fmla="*/ 9424 h 1266563"/>
                <a:gd name="connsiteX0" fmla="*/ 0 w 2912739"/>
                <a:gd name="connsiteY0" fmla="*/ 9424 h 1266563"/>
                <a:gd name="connsiteX1" fmla="*/ 35858 w 2912739"/>
                <a:gd name="connsiteY1" fmla="*/ 256758 h 1266563"/>
                <a:gd name="connsiteX2" fmla="*/ 83670 w 2912739"/>
                <a:gd name="connsiteY2" fmla="*/ 543629 h 1266563"/>
                <a:gd name="connsiteX3" fmla="*/ 131482 w 2912739"/>
                <a:gd name="connsiteY3" fmla="*/ 824523 h 1266563"/>
                <a:gd name="connsiteX4" fmla="*/ 167341 w 2912739"/>
                <a:gd name="connsiteY4" fmla="*/ 1087488 h 1266563"/>
                <a:gd name="connsiteX5" fmla="*/ 197224 w 2912739"/>
                <a:gd name="connsiteY5" fmla="*/ 1262413 h 1266563"/>
                <a:gd name="connsiteX6" fmla="*/ 478117 w 2912739"/>
                <a:gd name="connsiteY6" fmla="*/ 1254600 h 1266563"/>
                <a:gd name="connsiteX7" fmla="*/ 932329 w 2912739"/>
                <a:gd name="connsiteY7" fmla="*/ 1254598 h 1266563"/>
                <a:gd name="connsiteX8" fmla="*/ 1711109 w 2912739"/>
                <a:gd name="connsiteY8" fmla="*/ 1260575 h 1266563"/>
                <a:gd name="connsiteX9" fmla="*/ 2366682 w 2912739"/>
                <a:gd name="connsiteY9" fmla="*/ 1260805 h 1266563"/>
                <a:gd name="connsiteX10" fmla="*/ 2755153 w 2912739"/>
                <a:gd name="connsiteY10" fmla="*/ 1254829 h 1266563"/>
                <a:gd name="connsiteX11" fmla="*/ 2761129 w 2912739"/>
                <a:gd name="connsiteY11" fmla="*/ 1254829 h 1266563"/>
                <a:gd name="connsiteX12" fmla="*/ 2784805 w 2912739"/>
                <a:gd name="connsiteY12" fmla="*/ 1093464 h 1266563"/>
                <a:gd name="connsiteX13" fmla="*/ 2810549 w 2912739"/>
                <a:gd name="connsiteY13" fmla="*/ 896240 h 1266563"/>
                <a:gd name="connsiteX14" fmla="*/ 2838823 w 2912739"/>
                <a:gd name="connsiteY14" fmla="*/ 627299 h 1266563"/>
                <a:gd name="connsiteX15" fmla="*/ 2890083 w 2912739"/>
                <a:gd name="connsiteY15" fmla="*/ 256758 h 1266563"/>
                <a:gd name="connsiteX16" fmla="*/ 2912609 w 2912739"/>
                <a:gd name="connsiteY16" fmla="*/ 8046 h 1266563"/>
                <a:gd name="connsiteX17" fmla="*/ 2715157 w 2912739"/>
                <a:gd name="connsiteY17" fmla="*/ 11493 h 1266563"/>
                <a:gd name="connsiteX18" fmla="*/ 1746969 w 2912739"/>
                <a:gd name="connsiteY18" fmla="*/ 0 h 1266563"/>
                <a:gd name="connsiteX19" fmla="*/ 0 w 2912739"/>
                <a:gd name="connsiteY19" fmla="*/ 9424 h 1266563"/>
                <a:gd name="connsiteX0" fmla="*/ 0 w 2912739"/>
                <a:gd name="connsiteY0" fmla="*/ 9424 h 1266563"/>
                <a:gd name="connsiteX1" fmla="*/ 35858 w 2912739"/>
                <a:gd name="connsiteY1" fmla="*/ 256758 h 1266563"/>
                <a:gd name="connsiteX2" fmla="*/ 83670 w 2912739"/>
                <a:gd name="connsiteY2" fmla="*/ 543629 h 1266563"/>
                <a:gd name="connsiteX3" fmla="*/ 131482 w 2912739"/>
                <a:gd name="connsiteY3" fmla="*/ 824523 h 1266563"/>
                <a:gd name="connsiteX4" fmla="*/ 167341 w 2912739"/>
                <a:gd name="connsiteY4" fmla="*/ 1087488 h 1266563"/>
                <a:gd name="connsiteX5" fmla="*/ 197224 w 2912739"/>
                <a:gd name="connsiteY5" fmla="*/ 1262413 h 1266563"/>
                <a:gd name="connsiteX6" fmla="*/ 478117 w 2912739"/>
                <a:gd name="connsiteY6" fmla="*/ 1254600 h 1266563"/>
                <a:gd name="connsiteX7" fmla="*/ 932329 w 2912739"/>
                <a:gd name="connsiteY7" fmla="*/ 1254598 h 1266563"/>
                <a:gd name="connsiteX8" fmla="*/ 1711109 w 2912739"/>
                <a:gd name="connsiteY8" fmla="*/ 1260575 h 1266563"/>
                <a:gd name="connsiteX9" fmla="*/ 2366682 w 2912739"/>
                <a:gd name="connsiteY9" fmla="*/ 1260805 h 1266563"/>
                <a:gd name="connsiteX10" fmla="*/ 2755153 w 2912739"/>
                <a:gd name="connsiteY10" fmla="*/ 1254829 h 1266563"/>
                <a:gd name="connsiteX11" fmla="*/ 2761129 w 2912739"/>
                <a:gd name="connsiteY11" fmla="*/ 1254829 h 1266563"/>
                <a:gd name="connsiteX12" fmla="*/ 2784805 w 2912739"/>
                <a:gd name="connsiteY12" fmla="*/ 1093464 h 1266563"/>
                <a:gd name="connsiteX13" fmla="*/ 2810549 w 2912739"/>
                <a:gd name="connsiteY13" fmla="*/ 896240 h 1266563"/>
                <a:gd name="connsiteX14" fmla="*/ 2838823 w 2912739"/>
                <a:gd name="connsiteY14" fmla="*/ 627299 h 1266563"/>
                <a:gd name="connsiteX15" fmla="*/ 2890083 w 2912739"/>
                <a:gd name="connsiteY15" fmla="*/ 256758 h 1266563"/>
                <a:gd name="connsiteX16" fmla="*/ 2912609 w 2912739"/>
                <a:gd name="connsiteY16" fmla="*/ 19770 h 1266563"/>
                <a:gd name="connsiteX17" fmla="*/ 2715157 w 2912739"/>
                <a:gd name="connsiteY17" fmla="*/ 11493 h 1266563"/>
                <a:gd name="connsiteX18" fmla="*/ 1746969 w 2912739"/>
                <a:gd name="connsiteY18" fmla="*/ 0 h 1266563"/>
                <a:gd name="connsiteX19" fmla="*/ 0 w 2912739"/>
                <a:gd name="connsiteY19" fmla="*/ 9424 h 1266563"/>
                <a:gd name="connsiteX0" fmla="*/ 0 w 2912739"/>
                <a:gd name="connsiteY0" fmla="*/ 9424 h 1266563"/>
                <a:gd name="connsiteX1" fmla="*/ 35858 w 2912739"/>
                <a:gd name="connsiteY1" fmla="*/ 256758 h 1266563"/>
                <a:gd name="connsiteX2" fmla="*/ 83670 w 2912739"/>
                <a:gd name="connsiteY2" fmla="*/ 543629 h 1266563"/>
                <a:gd name="connsiteX3" fmla="*/ 131482 w 2912739"/>
                <a:gd name="connsiteY3" fmla="*/ 824523 h 1266563"/>
                <a:gd name="connsiteX4" fmla="*/ 167341 w 2912739"/>
                <a:gd name="connsiteY4" fmla="*/ 1087488 h 1266563"/>
                <a:gd name="connsiteX5" fmla="*/ 197224 w 2912739"/>
                <a:gd name="connsiteY5" fmla="*/ 1262413 h 1266563"/>
                <a:gd name="connsiteX6" fmla="*/ 478117 w 2912739"/>
                <a:gd name="connsiteY6" fmla="*/ 1254600 h 1266563"/>
                <a:gd name="connsiteX7" fmla="*/ 932329 w 2912739"/>
                <a:gd name="connsiteY7" fmla="*/ 1254598 h 1266563"/>
                <a:gd name="connsiteX8" fmla="*/ 1711109 w 2912739"/>
                <a:gd name="connsiteY8" fmla="*/ 1260575 h 1266563"/>
                <a:gd name="connsiteX9" fmla="*/ 2366682 w 2912739"/>
                <a:gd name="connsiteY9" fmla="*/ 1260805 h 1266563"/>
                <a:gd name="connsiteX10" fmla="*/ 2755153 w 2912739"/>
                <a:gd name="connsiteY10" fmla="*/ 1254829 h 1266563"/>
                <a:gd name="connsiteX11" fmla="*/ 2761129 w 2912739"/>
                <a:gd name="connsiteY11" fmla="*/ 1254829 h 1266563"/>
                <a:gd name="connsiteX12" fmla="*/ 2784805 w 2912739"/>
                <a:gd name="connsiteY12" fmla="*/ 1093464 h 1266563"/>
                <a:gd name="connsiteX13" fmla="*/ 2810549 w 2912739"/>
                <a:gd name="connsiteY13" fmla="*/ 896240 h 1266563"/>
                <a:gd name="connsiteX14" fmla="*/ 2838823 w 2912739"/>
                <a:gd name="connsiteY14" fmla="*/ 627299 h 1266563"/>
                <a:gd name="connsiteX15" fmla="*/ 2890083 w 2912739"/>
                <a:gd name="connsiteY15" fmla="*/ 256758 h 1266563"/>
                <a:gd name="connsiteX16" fmla="*/ 2912609 w 2912739"/>
                <a:gd name="connsiteY16" fmla="*/ 8047 h 1266563"/>
                <a:gd name="connsiteX17" fmla="*/ 2715157 w 2912739"/>
                <a:gd name="connsiteY17" fmla="*/ 11493 h 1266563"/>
                <a:gd name="connsiteX18" fmla="*/ 1746969 w 2912739"/>
                <a:gd name="connsiteY18" fmla="*/ 0 h 1266563"/>
                <a:gd name="connsiteX19" fmla="*/ 0 w 2912739"/>
                <a:gd name="connsiteY19" fmla="*/ 9424 h 1266563"/>
                <a:gd name="connsiteX0" fmla="*/ 0 w 2912739"/>
                <a:gd name="connsiteY0" fmla="*/ 9424 h 1266563"/>
                <a:gd name="connsiteX1" fmla="*/ 35858 w 2912739"/>
                <a:gd name="connsiteY1" fmla="*/ 256758 h 1266563"/>
                <a:gd name="connsiteX2" fmla="*/ 83670 w 2912739"/>
                <a:gd name="connsiteY2" fmla="*/ 543629 h 1266563"/>
                <a:gd name="connsiteX3" fmla="*/ 131482 w 2912739"/>
                <a:gd name="connsiteY3" fmla="*/ 824523 h 1266563"/>
                <a:gd name="connsiteX4" fmla="*/ 167341 w 2912739"/>
                <a:gd name="connsiteY4" fmla="*/ 1087488 h 1266563"/>
                <a:gd name="connsiteX5" fmla="*/ 197224 w 2912739"/>
                <a:gd name="connsiteY5" fmla="*/ 1262413 h 1266563"/>
                <a:gd name="connsiteX6" fmla="*/ 478117 w 2912739"/>
                <a:gd name="connsiteY6" fmla="*/ 1254600 h 1266563"/>
                <a:gd name="connsiteX7" fmla="*/ 932329 w 2912739"/>
                <a:gd name="connsiteY7" fmla="*/ 1254598 h 1266563"/>
                <a:gd name="connsiteX8" fmla="*/ 1711109 w 2912739"/>
                <a:gd name="connsiteY8" fmla="*/ 1260575 h 1266563"/>
                <a:gd name="connsiteX9" fmla="*/ 2366682 w 2912739"/>
                <a:gd name="connsiteY9" fmla="*/ 1260805 h 1266563"/>
                <a:gd name="connsiteX10" fmla="*/ 2755153 w 2912739"/>
                <a:gd name="connsiteY10" fmla="*/ 1254829 h 1266563"/>
                <a:gd name="connsiteX11" fmla="*/ 2761129 w 2912739"/>
                <a:gd name="connsiteY11" fmla="*/ 1254829 h 1266563"/>
                <a:gd name="connsiteX12" fmla="*/ 2784805 w 2912739"/>
                <a:gd name="connsiteY12" fmla="*/ 1093464 h 1266563"/>
                <a:gd name="connsiteX13" fmla="*/ 2810549 w 2912739"/>
                <a:gd name="connsiteY13" fmla="*/ 896240 h 1266563"/>
                <a:gd name="connsiteX14" fmla="*/ 2838823 w 2912739"/>
                <a:gd name="connsiteY14" fmla="*/ 627299 h 1266563"/>
                <a:gd name="connsiteX15" fmla="*/ 2890083 w 2912739"/>
                <a:gd name="connsiteY15" fmla="*/ 256758 h 1266563"/>
                <a:gd name="connsiteX16" fmla="*/ 2912609 w 2912739"/>
                <a:gd name="connsiteY16" fmla="*/ 8047 h 1266563"/>
                <a:gd name="connsiteX17" fmla="*/ 2715157 w 2912739"/>
                <a:gd name="connsiteY17" fmla="*/ 11493 h 1266563"/>
                <a:gd name="connsiteX18" fmla="*/ 1746969 w 2912739"/>
                <a:gd name="connsiteY18" fmla="*/ 0 h 1266563"/>
                <a:gd name="connsiteX19" fmla="*/ 0 w 2912739"/>
                <a:gd name="connsiteY19" fmla="*/ 9424 h 1266563"/>
                <a:gd name="connsiteX0" fmla="*/ 0 w 2912739"/>
                <a:gd name="connsiteY0" fmla="*/ 9424 h 1266563"/>
                <a:gd name="connsiteX1" fmla="*/ 35858 w 2912739"/>
                <a:gd name="connsiteY1" fmla="*/ 256758 h 1266563"/>
                <a:gd name="connsiteX2" fmla="*/ 83670 w 2912739"/>
                <a:gd name="connsiteY2" fmla="*/ 543629 h 1266563"/>
                <a:gd name="connsiteX3" fmla="*/ 131482 w 2912739"/>
                <a:gd name="connsiteY3" fmla="*/ 824523 h 1266563"/>
                <a:gd name="connsiteX4" fmla="*/ 167341 w 2912739"/>
                <a:gd name="connsiteY4" fmla="*/ 1087488 h 1266563"/>
                <a:gd name="connsiteX5" fmla="*/ 197224 w 2912739"/>
                <a:gd name="connsiteY5" fmla="*/ 1250690 h 1266563"/>
                <a:gd name="connsiteX6" fmla="*/ 478117 w 2912739"/>
                <a:gd name="connsiteY6" fmla="*/ 1254600 h 1266563"/>
                <a:gd name="connsiteX7" fmla="*/ 932329 w 2912739"/>
                <a:gd name="connsiteY7" fmla="*/ 1254598 h 1266563"/>
                <a:gd name="connsiteX8" fmla="*/ 1711109 w 2912739"/>
                <a:gd name="connsiteY8" fmla="*/ 1260575 h 1266563"/>
                <a:gd name="connsiteX9" fmla="*/ 2366682 w 2912739"/>
                <a:gd name="connsiteY9" fmla="*/ 1260805 h 1266563"/>
                <a:gd name="connsiteX10" fmla="*/ 2755153 w 2912739"/>
                <a:gd name="connsiteY10" fmla="*/ 1254829 h 1266563"/>
                <a:gd name="connsiteX11" fmla="*/ 2761129 w 2912739"/>
                <a:gd name="connsiteY11" fmla="*/ 1254829 h 1266563"/>
                <a:gd name="connsiteX12" fmla="*/ 2784805 w 2912739"/>
                <a:gd name="connsiteY12" fmla="*/ 1093464 h 1266563"/>
                <a:gd name="connsiteX13" fmla="*/ 2810549 w 2912739"/>
                <a:gd name="connsiteY13" fmla="*/ 896240 h 1266563"/>
                <a:gd name="connsiteX14" fmla="*/ 2838823 w 2912739"/>
                <a:gd name="connsiteY14" fmla="*/ 627299 h 1266563"/>
                <a:gd name="connsiteX15" fmla="*/ 2890083 w 2912739"/>
                <a:gd name="connsiteY15" fmla="*/ 256758 h 1266563"/>
                <a:gd name="connsiteX16" fmla="*/ 2912609 w 2912739"/>
                <a:gd name="connsiteY16" fmla="*/ 8047 h 1266563"/>
                <a:gd name="connsiteX17" fmla="*/ 2715157 w 2912739"/>
                <a:gd name="connsiteY17" fmla="*/ 11493 h 1266563"/>
                <a:gd name="connsiteX18" fmla="*/ 1746969 w 2912739"/>
                <a:gd name="connsiteY18" fmla="*/ 0 h 1266563"/>
                <a:gd name="connsiteX19" fmla="*/ 0 w 2912739"/>
                <a:gd name="connsiteY19" fmla="*/ 9424 h 1266563"/>
                <a:gd name="connsiteX0" fmla="*/ 0 w 2912739"/>
                <a:gd name="connsiteY0" fmla="*/ 9424 h 1266563"/>
                <a:gd name="connsiteX1" fmla="*/ 35858 w 2912739"/>
                <a:gd name="connsiteY1" fmla="*/ 256758 h 1266563"/>
                <a:gd name="connsiteX2" fmla="*/ 83670 w 2912739"/>
                <a:gd name="connsiteY2" fmla="*/ 543629 h 1266563"/>
                <a:gd name="connsiteX3" fmla="*/ 131482 w 2912739"/>
                <a:gd name="connsiteY3" fmla="*/ 824523 h 1266563"/>
                <a:gd name="connsiteX4" fmla="*/ 167341 w 2912739"/>
                <a:gd name="connsiteY4" fmla="*/ 1087488 h 1266563"/>
                <a:gd name="connsiteX5" fmla="*/ 208947 w 2912739"/>
                <a:gd name="connsiteY5" fmla="*/ 1254598 h 1266563"/>
                <a:gd name="connsiteX6" fmla="*/ 478117 w 2912739"/>
                <a:gd name="connsiteY6" fmla="*/ 1254600 h 1266563"/>
                <a:gd name="connsiteX7" fmla="*/ 932329 w 2912739"/>
                <a:gd name="connsiteY7" fmla="*/ 1254598 h 1266563"/>
                <a:gd name="connsiteX8" fmla="*/ 1711109 w 2912739"/>
                <a:gd name="connsiteY8" fmla="*/ 1260575 h 1266563"/>
                <a:gd name="connsiteX9" fmla="*/ 2366682 w 2912739"/>
                <a:gd name="connsiteY9" fmla="*/ 1260805 h 1266563"/>
                <a:gd name="connsiteX10" fmla="*/ 2755153 w 2912739"/>
                <a:gd name="connsiteY10" fmla="*/ 1254829 h 1266563"/>
                <a:gd name="connsiteX11" fmla="*/ 2761129 w 2912739"/>
                <a:gd name="connsiteY11" fmla="*/ 1254829 h 1266563"/>
                <a:gd name="connsiteX12" fmla="*/ 2784805 w 2912739"/>
                <a:gd name="connsiteY12" fmla="*/ 1093464 h 1266563"/>
                <a:gd name="connsiteX13" fmla="*/ 2810549 w 2912739"/>
                <a:gd name="connsiteY13" fmla="*/ 896240 h 1266563"/>
                <a:gd name="connsiteX14" fmla="*/ 2838823 w 2912739"/>
                <a:gd name="connsiteY14" fmla="*/ 627299 h 1266563"/>
                <a:gd name="connsiteX15" fmla="*/ 2890083 w 2912739"/>
                <a:gd name="connsiteY15" fmla="*/ 256758 h 1266563"/>
                <a:gd name="connsiteX16" fmla="*/ 2912609 w 2912739"/>
                <a:gd name="connsiteY16" fmla="*/ 8047 h 1266563"/>
                <a:gd name="connsiteX17" fmla="*/ 2715157 w 2912739"/>
                <a:gd name="connsiteY17" fmla="*/ 11493 h 1266563"/>
                <a:gd name="connsiteX18" fmla="*/ 1746969 w 2912739"/>
                <a:gd name="connsiteY18" fmla="*/ 0 h 1266563"/>
                <a:gd name="connsiteX19" fmla="*/ 0 w 2912739"/>
                <a:gd name="connsiteY19" fmla="*/ 9424 h 1266563"/>
                <a:gd name="connsiteX0" fmla="*/ 0 w 2912739"/>
                <a:gd name="connsiteY0" fmla="*/ 9424 h 1266563"/>
                <a:gd name="connsiteX1" fmla="*/ 35858 w 2912739"/>
                <a:gd name="connsiteY1" fmla="*/ 256758 h 1266563"/>
                <a:gd name="connsiteX2" fmla="*/ 83670 w 2912739"/>
                <a:gd name="connsiteY2" fmla="*/ 543629 h 1266563"/>
                <a:gd name="connsiteX3" fmla="*/ 131482 w 2912739"/>
                <a:gd name="connsiteY3" fmla="*/ 824523 h 1266563"/>
                <a:gd name="connsiteX4" fmla="*/ 167341 w 2912739"/>
                <a:gd name="connsiteY4" fmla="*/ 1087488 h 1266563"/>
                <a:gd name="connsiteX5" fmla="*/ 197224 w 2912739"/>
                <a:gd name="connsiteY5" fmla="*/ 1254598 h 1266563"/>
                <a:gd name="connsiteX6" fmla="*/ 478117 w 2912739"/>
                <a:gd name="connsiteY6" fmla="*/ 1254600 h 1266563"/>
                <a:gd name="connsiteX7" fmla="*/ 932329 w 2912739"/>
                <a:gd name="connsiteY7" fmla="*/ 1254598 h 1266563"/>
                <a:gd name="connsiteX8" fmla="*/ 1711109 w 2912739"/>
                <a:gd name="connsiteY8" fmla="*/ 1260575 h 1266563"/>
                <a:gd name="connsiteX9" fmla="*/ 2366682 w 2912739"/>
                <a:gd name="connsiteY9" fmla="*/ 1260805 h 1266563"/>
                <a:gd name="connsiteX10" fmla="*/ 2755153 w 2912739"/>
                <a:gd name="connsiteY10" fmla="*/ 1254829 h 1266563"/>
                <a:gd name="connsiteX11" fmla="*/ 2761129 w 2912739"/>
                <a:gd name="connsiteY11" fmla="*/ 1254829 h 1266563"/>
                <a:gd name="connsiteX12" fmla="*/ 2784805 w 2912739"/>
                <a:gd name="connsiteY12" fmla="*/ 1093464 h 1266563"/>
                <a:gd name="connsiteX13" fmla="*/ 2810549 w 2912739"/>
                <a:gd name="connsiteY13" fmla="*/ 896240 h 1266563"/>
                <a:gd name="connsiteX14" fmla="*/ 2838823 w 2912739"/>
                <a:gd name="connsiteY14" fmla="*/ 627299 h 1266563"/>
                <a:gd name="connsiteX15" fmla="*/ 2890083 w 2912739"/>
                <a:gd name="connsiteY15" fmla="*/ 256758 h 1266563"/>
                <a:gd name="connsiteX16" fmla="*/ 2912609 w 2912739"/>
                <a:gd name="connsiteY16" fmla="*/ 8047 h 1266563"/>
                <a:gd name="connsiteX17" fmla="*/ 2715157 w 2912739"/>
                <a:gd name="connsiteY17" fmla="*/ 11493 h 1266563"/>
                <a:gd name="connsiteX18" fmla="*/ 1746969 w 2912739"/>
                <a:gd name="connsiteY18" fmla="*/ 0 h 1266563"/>
                <a:gd name="connsiteX19" fmla="*/ 0 w 2912739"/>
                <a:gd name="connsiteY19" fmla="*/ 9424 h 1266563"/>
                <a:gd name="connsiteX0" fmla="*/ 0 w 2912739"/>
                <a:gd name="connsiteY0" fmla="*/ 9424 h 1266563"/>
                <a:gd name="connsiteX1" fmla="*/ 35858 w 2912739"/>
                <a:gd name="connsiteY1" fmla="*/ 256758 h 1266563"/>
                <a:gd name="connsiteX2" fmla="*/ 83670 w 2912739"/>
                <a:gd name="connsiteY2" fmla="*/ 543629 h 1266563"/>
                <a:gd name="connsiteX3" fmla="*/ 131482 w 2912739"/>
                <a:gd name="connsiteY3" fmla="*/ 824523 h 1266563"/>
                <a:gd name="connsiteX4" fmla="*/ 167341 w 2912739"/>
                <a:gd name="connsiteY4" fmla="*/ 1087488 h 1266563"/>
                <a:gd name="connsiteX5" fmla="*/ 197224 w 2912739"/>
                <a:gd name="connsiteY5" fmla="*/ 1254598 h 1266563"/>
                <a:gd name="connsiteX6" fmla="*/ 478117 w 2912739"/>
                <a:gd name="connsiteY6" fmla="*/ 1254600 h 1266563"/>
                <a:gd name="connsiteX7" fmla="*/ 932329 w 2912739"/>
                <a:gd name="connsiteY7" fmla="*/ 1254598 h 1266563"/>
                <a:gd name="connsiteX8" fmla="*/ 1718924 w 2912739"/>
                <a:gd name="connsiteY8" fmla="*/ 1256667 h 1266563"/>
                <a:gd name="connsiteX9" fmla="*/ 2366682 w 2912739"/>
                <a:gd name="connsiteY9" fmla="*/ 1260805 h 1266563"/>
                <a:gd name="connsiteX10" fmla="*/ 2755153 w 2912739"/>
                <a:gd name="connsiteY10" fmla="*/ 1254829 h 1266563"/>
                <a:gd name="connsiteX11" fmla="*/ 2761129 w 2912739"/>
                <a:gd name="connsiteY11" fmla="*/ 1254829 h 1266563"/>
                <a:gd name="connsiteX12" fmla="*/ 2784805 w 2912739"/>
                <a:gd name="connsiteY12" fmla="*/ 1093464 h 1266563"/>
                <a:gd name="connsiteX13" fmla="*/ 2810549 w 2912739"/>
                <a:gd name="connsiteY13" fmla="*/ 896240 h 1266563"/>
                <a:gd name="connsiteX14" fmla="*/ 2838823 w 2912739"/>
                <a:gd name="connsiteY14" fmla="*/ 627299 h 1266563"/>
                <a:gd name="connsiteX15" fmla="*/ 2890083 w 2912739"/>
                <a:gd name="connsiteY15" fmla="*/ 256758 h 1266563"/>
                <a:gd name="connsiteX16" fmla="*/ 2912609 w 2912739"/>
                <a:gd name="connsiteY16" fmla="*/ 8047 h 1266563"/>
                <a:gd name="connsiteX17" fmla="*/ 2715157 w 2912739"/>
                <a:gd name="connsiteY17" fmla="*/ 11493 h 1266563"/>
                <a:gd name="connsiteX18" fmla="*/ 1746969 w 2912739"/>
                <a:gd name="connsiteY18" fmla="*/ 0 h 1266563"/>
                <a:gd name="connsiteX19" fmla="*/ 0 w 2912739"/>
                <a:gd name="connsiteY19" fmla="*/ 9424 h 1266563"/>
                <a:gd name="connsiteX0" fmla="*/ 0 w 2912739"/>
                <a:gd name="connsiteY0" fmla="*/ 1754 h 1258893"/>
                <a:gd name="connsiteX1" fmla="*/ 35858 w 2912739"/>
                <a:gd name="connsiteY1" fmla="*/ 249088 h 1258893"/>
                <a:gd name="connsiteX2" fmla="*/ 83670 w 2912739"/>
                <a:gd name="connsiteY2" fmla="*/ 535959 h 1258893"/>
                <a:gd name="connsiteX3" fmla="*/ 131482 w 2912739"/>
                <a:gd name="connsiteY3" fmla="*/ 816853 h 1258893"/>
                <a:gd name="connsiteX4" fmla="*/ 167341 w 2912739"/>
                <a:gd name="connsiteY4" fmla="*/ 1079818 h 1258893"/>
                <a:gd name="connsiteX5" fmla="*/ 197224 w 2912739"/>
                <a:gd name="connsiteY5" fmla="*/ 1246928 h 1258893"/>
                <a:gd name="connsiteX6" fmla="*/ 478117 w 2912739"/>
                <a:gd name="connsiteY6" fmla="*/ 1246930 h 1258893"/>
                <a:gd name="connsiteX7" fmla="*/ 932329 w 2912739"/>
                <a:gd name="connsiteY7" fmla="*/ 1246928 h 1258893"/>
                <a:gd name="connsiteX8" fmla="*/ 1718924 w 2912739"/>
                <a:gd name="connsiteY8" fmla="*/ 1248997 h 1258893"/>
                <a:gd name="connsiteX9" fmla="*/ 2366682 w 2912739"/>
                <a:gd name="connsiteY9" fmla="*/ 1253135 h 1258893"/>
                <a:gd name="connsiteX10" fmla="*/ 2755153 w 2912739"/>
                <a:gd name="connsiteY10" fmla="*/ 1247159 h 1258893"/>
                <a:gd name="connsiteX11" fmla="*/ 2761129 w 2912739"/>
                <a:gd name="connsiteY11" fmla="*/ 1247159 h 1258893"/>
                <a:gd name="connsiteX12" fmla="*/ 2784805 w 2912739"/>
                <a:gd name="connsiteY12" fmla="*/ 1085794 h 1258893"/>
                <a:gd name="connsiteX13" fmla="*/ 2810549 w 2912739"/>
                <a:gd name="connsiteY13" fmla="*/ 888570 h 1258893"/>
                <a:gd name="connsiteX14" fmla="*/ 2838823 w 2912739"/>
                <a:gd name="connsiteY14" fmla="*/ 619629 h 1258893"/>
                <a:gd name="connsiteX15" fmla="*/ 2890083 w 2912739"/>
                <a:gd name="connsiteY15" fmla="*/ 249088 h 1258893"/>
                <a:gd name="connsiteX16" fmla="*/ 2912609 w 2912739"/>
                <a:gd name="connsiteY16" fmla="*/ 377 h 1258893"/>
                <a:gd name="connsiteX17" fmla="*/ 2715157 w 2912739"/>
                <a:gd name="connsiteY17" fmla="*/ 3823 h 1258893"/>
                <a:gd name="connsiteX18" fmla="*/ 1746969 w 2912739"/>
                <a:gd name="connsiteY18" fmla="*/ 4054 h 1258893"/>
                <a:gd name="connsiteX19" fmla="*/ 0 w 2912739"/>
                <a:gd name="connsiteY19" fmla="*/ 1754 h 1258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12739" h="1258893">
                  <a:moveTo>
                    <a:pt x="0" y="1754"/>
                  </a:moveTo>
                  <a:cubicBezTo>
                    <a:pt x="10956" y="87417"/>
                    <a:pt x="21913" y="160054"/>
                    <a:pt x="35858" y="249088"/>
                  </a:cubicBezTo>
                  <a:cubicBezTo>
                    <a:pt x="49803" y="338122"/>
                    <a:pt x="67733" y="441332"/>
                    <a:pt x="83670" y="535959"/>
                  </a:cubicBezTo>
                  <a:cubicBezTo>
                    <a:pt x="99607" y="630587"/>
                    <a:pt x="117537" y="726210"/>
                    <a:pt x="131482" y="816853"/>
                  </a:cubicBezTo>
                  <a:cubicBezTo>
                    <a:pt x="145427" y="907496"/>
                    <a:pt x="156384" y="1008139"/>
                    <a:pt x="167341" y="1079818"/>
                  </a:cubicBezTo>
                  <a:cubicBezTo>
                    <a:pt x="178298" y="1151497"/>
                    <a:pt x="184505" y="1242522"/>
                    <a:pt x="197224" y="1246928"/>
                  </a:cubicBezTo>
                  <a:cubicBezTo>
                    <a:pt x="209943" y="1251334"/>
                    <a:pt x="478117" y="1246930"/>
                    <a:pt x="478117" y="1246930"/>
                  </a:cubicBezTo>
                  <a:lnTo>
                    <a:pt x="932329" y="1246928"/>
                  </a:lnTo>
                  <a:lnTo>
                    <a:pt x="1718924" y="1248997"/>
                  </a:lnTo>
                  <a:lnTo>
                    <a:pt x="2366682" y="1253135"/>
                  </a:lnTo>
                  <a:lnTo>
                    <a:pt x="2755153" y="1247159"/>
                  </a:lnTo>
                  <a:cubicBezTo>
                    <a:pt x="2820894" y="1246163"/>
                    <a:pt x="2756187" y="1274053"/>
                    <a:pt x="2761129" y="1247159"/>
                  </a:cubicBezTo>
                  <a:cubicBezTo>
                    <a:pt x="2766071" y="1220265"/>
                    <a:pt x="2776568" y="1145559"/>
                    <a:pt x="2784805" y="1085794"/>
                  </a:cubicBezTo>
                  <a:cubicBezTo>
                    <a:pt x="2793042" y="1026029"/>
                    <a:pt x="2801546" y="966264"/>
                    <a:pt x="2810549" y="888570"/>
                  </a:cubicBezTo>
                  <a:cubicBezTo>
                    <a:pt x="2819552" y="810876"/>
                    <a:pt x="2825567" y="726209"/>
                    <a:pt x="2838823" y="619629"/>
                  </a:cubicBezTo>
                  <a:cubicBezTo>
                    <a:pt x="2852079" y="513049"/>
                    <a:pt x="2877785" y="352297"/>
                    <a:pt x="2890083" y="249088"/>
                  </a:cubicBezTo>
                  <a:cubicBezTo>
                    <a:pt x="2902381" y="145879"/>
                    <a:pt x="2906594" y="2177"/>
                    <a:pt x="2912609" y="377"/>
                  </a:cubicBezTo>
                  <a:cubicBezTo>
                    <a:pt x="2918624" y="-1423"/>
                    <a:pt x="2715157" y="3823"/>
                    <a:pt x="2715157" y="3823"/>
                  </a:cubicBezTo>
                  <a:lnTo>
                    <a:pt x="1746969" y="4054"/>
                  </a:lnTo>
                  <a:lnTo>
                    <a:pt x="0" y="175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D006B295-1F33-0C47-ECF7-1E0C14FE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33" y="2801711"/>
            <a:ext cx="3373445" cy="194486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Take away messages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13F67-71D8-4182-11CE-4A3B7ADA57FB}"/>
              </a:ext>
            </a:extLst>
          </p:cNvPr>
          <p:cNvSpPr txBox="1"/>
          <p:nvPr/>
        </p:nvSpPr>
        <p:spPr>
          <a:xfrm>
            <a:off x="780821" y="6513634"/>
            <a:ext cx="112744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77CBA"/>
                </a:solidFill>
              </a:rPr>
              <a:t>This work was supported by the US Army Corps of Engineers Engineering With Nature Initiative through Cooperative Ecosystem Studies Unit Agreement #W912HZ-21-2-0040.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DAB61-1559-6D0B-9475-1E35E30AEA06}"/>
              </a:ext>
            </a:extLst>
          </p:cNvPr>
          <p:cNvSpPr txBox="1"/>
          <p:nvPr/>
        </p:nvSpPr>
        <p:spPr>
          <a:xfrm>
            <a:off x="541907" y="5915073"/>
            <a:ext cx="4622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Email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dannav@uark.edu</a:t>
            </a:r>
            <a:r>
              <a:rPr lang="en-US" sz="1400" dirty="0"/>
              <a:t> </a:t>
            </a:r>
            <a:r>
              <a:rPr lang="en-US" sz="1400" b="1" dirty="0"/>
              <a:t>Website</a:t>
            </a:r>
            <a:r>
              <a:rPr lang="en-US" sz="1400" dirty="0"/>
              <a:t>: muenichlab.com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801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9" y="179068"/>
            <a:ext cx="5967712" cy="1623270"/>
          </a:xfrm>
        </p:spPr>
        <p:txBody>
          <a:bodyPr/>
          <a:lstStyle/>
          <a:p>
            <a:r>
              <a:rPr lang="en-US" dirty="0"/>
              <a:t>About Me: Danna Villarreal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59969" y="1661160"/>
            <a:ext cx="4816169" cy="4043354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PhD Student - Biological and Agricultural Engineering, University of Arkansas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Panamanian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Fluent Spanish &amp; English, </a:t>
            </a:r>
            <a:br>
              <a:rPr lang="en-US" dirty="0"/>
            </a:br>
            <a:r>
              <a:rPr lang="en-US" dirty="0"/>
              <a:t>definitively not German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Extrovert/Introvert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Studied 4 European universities for MSc (ERASMUS MUNDUS)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Guilty pleasure: petting animals and eating watermelons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FF6CB-9AE2-2E91-601F-425D00486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572" y="2507977"/>
            <a:ext cx="420180" cy="3020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C7DAFD9-9E5E-14F2-3A13-D0860695C6E7}"/>
              </a:ext>
            </a:extLst>
          </p:cNvPr>
          <p:cNvGrpSpPr/>
          <p:nvPr/>
        </p:nvGrpSpPr>
        <p:grpSpPr>
          <a:xfrm>
            <a:off x="715862" y="1493380"/>
            <a:ext cx="5171392" cy="4833552"/>
            <a:chOff x="465674" y="1661160"/>
            <a:chExt cx="5171392" cy="4833552"/>
          </a:xfrm>
        </p:grpSpPr>
        <p:pic>
          <p:nvPicPr>
            <p:cNvPr id="12" name="Picture 11" descr="A person feeding a horse&#10;&#10;Description automatically generated">
              <a:extLst>
                <a:ext uri="{FF2B5EF4-FFF2-40B4-BE49-F238E27FC236}">
                  <a16:creationId xmlns:a16="http://schemas.microsoft.com/office/drawing/2014/main" id="{85976D73-C9C9-4B7F-837A-3A8683841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817" t="15197" r="11136" b="32931"/>
            <a:stretch/>
          </p:blipFill>
          <p:spPr>
            <a:xfrm>
              <a:off x="2837942" y="4276819"/>
              <a:ext cx="1944260" cy="2005573"/>
            </a:xfrm>
            <a:prstGeom prst="ellipse">
              <a:avLst/>
            </a:prstGeom>
          </p:spPr>
        </p:pic>
        <p:pic>
          <p:nvPicPr>
            <p:cNvPr id="14" name="Picture 13" descr="A pile of watermelons and pineapples&#10;&#10;Description automatically generated">
              <a:extLst>
                <a:ext uri="{FF2B5EF4-FFF2-40B4-BE49-F238E27FC236}">
                  <a16:creationId xmlns:a16="http://schemas.microsoft.com/office/drawing/2014/main" id="{93E3BFB9-D1C3-B0D8-3B53-2B04DEBF1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991" b="7073"/>
            <a:stretch/>
          </p:blipFill>
          <p:spPr>
            <a:xfrm flipH="1">
              <a:off x="465674" y="1661160"/>
              <a:ext cx="3567845" cy="3378079"/>
            </a:xfrm>
            <a:prstGeom prst="ellipse">
              <a:avLst/>
            </a:prstGeom>
          </p:spPr>
        </p:pic>
        <p:pic>
          <p:nvPicPr>
            <p:cNvPr id="10" name="Picture 9" descr="A person holding a chicken&#10;&#10;Description automatically generated">
              <a:extLst>
                <a:ext uri="{FF2B5EF4-FFF2-40B4-BE49-F238E27FC236}">
                  <a16:creationId xmlns:a16="http://schemas.microsoft.com/office/drawing/2014/main" id="{9FCFDDAA-AAB0-97A5-ED51-9C87F36F7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80" t="16271" r="7967" b="29280"/>
            <a:stretch/>
          </p:blipFill>
          <p:spPr>
            <a:xfrm>
              <a:off x="534770" y="4276819"/>
              <a:ext cx="2130896" cy="2217893"/>
            </a:xfrm>
            <a:prstGeom prst="ellipse">
              <a:avLst/>
            </a:prstGeom>
          </p:spPr>
        </p:pic>
        <p:pic>
          <p:nvPicPr>
            <p:cNvPr id="8" name="Picture 7" descr="A person wearing santa hats and holding two dogs&#10;&#10;Description automatically generated">
              <a:extLst>
                <a:ext uri="{FF2B5EF4-FFF2-40B4-BE49-F238E27FC236}">
                  <a16:creationId xmlns:a16="http://schemas.microsoft.com/office/drawing/2014/main" id="{22A843BC-19AE-1E12-C582-35A82B236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404" r="-1"/>
            <a:stretch/>
          </p:blipFill>
          <p:spPr>
            <a:xfrm>
              <a:off x="3723840" y="2279076"/>
              <a:ext cx="1913226" cy="200557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7EA35F5-79B6-40BE-615A-C60622D8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908" y="370142"/>
            <a:ext cx="9648342" cy="731245"/>
          </a:xfrm>
          <a:solidFill>
            <a:schemeClr val="bg1"/>
          </a:solidFill>
        </p:spPr>
        <p:txBody>
          <a:bodyPr/>
          <a:lstStyle/>
          <a:p>
            <a:pPr algn="r"/>
            <a:r>
              <a:rPr lang="en-US" dirty="0"/>
              <a:t>Water Resources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AA6F9-641D-9229-D742-73D11AA88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7" name="Content Placeholder 9">
            <a:extLst>
              <a:ext uri="{FF2B5EF4-FFF2-40B4-BE49-F238E27FC236}">
                <a16:creationId xmlns:a16="http://schemas.microsoft.com/office/drawing/2014/main" id="{F9D1B0A3-9202-EBB8-11F0-27A5138442E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708892979"/>
              </p:ext>
            </p:extLst>
          </p:nvPr>
        </p:nvGraphicFramePr>
        <p:xfrm>
          <a:off x="4131684" y="1233770"/>
          <a:ext cx="7449423" cy="4763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5BD34B60-3362-6145-B39D-9275D5E3DF25}"/>
              </a:ext>
            </a:extLst>
          </p:cNvPr>
          <p:cNvSpPr/>
          <p:nvPr/>
        </p:nvSpPr>
        <p:spPr>
          <a:xfrm>
            <a:off x="5812426" y="3064539"/>
            <a:ext cx="1882437" cy="103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Question Mark with solid fill">
            <a:extLst>
              <a:ext uri="{FF2B5EF4-FFF2-40B4-BE49-F238E27FC236}">
                <a16:creationId xmlns:a16="http://schemas.microsoft.com/office/drawing/2014/main" id="{32267F09-881C-DAF9-5D48-9DC8A9DDFB7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7224" y="2304983"/>
            <a:ext cx="1163714" cy="1163714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A457A9-18A9-0E05-B7A1-EB2069333C3B}"/>
              </a:ext>
            </a:extLst>
          </p:cNvPr>
          <p:cNvSpPr txBox="1"/>
          <p:nvPr/>
        </p:nvSpPr>
        <p:spPr>
          <a:xfrm>
            <a:off x="6772845" y="2643322"/>
            <a:ext cx="1632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pic>
        <p:nvPicPr>
          <p:cNvPr id="30" name="Picture 29" descr="A group of ducks swimming in a pond&#10;&#10;Description automatically generated">
            <a:extLst>
              <a:ext uri="{FF2B5EF4-FFF2-40B4-BE49-F238E27FC236}">
                <a16:creationId xmlns:a16="http://schemas.microsoft.com/office/drawing/2014/main" id="{CC45D055-7AB6-448A-CC33-17336D83D5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452" t="9636" r="527" b="33239"/>
          <a:stretch/>
        </p:blipFill>
        <p:spPr>
          <a:xfrm rot="1069205">
            <a:off x="1371132" y="1632256"/>
            <a:ext cx="1717118" cy="1594552"/>
          </a:xfrm>
          <a:prstGeom prst="ellipse">
            <a:avLst/>
          </a:prstGeom>
        </p:spPr>
      </p:pic>
      <p:pic>
        <p:nvPicPr>
          <p:cNvPr id="1028" name="Picture 4" descr="Tractor cultivating field at spring Tractor cultivating field at spring,aerial view Agriculture stock pictures, royalty-free photos &amp; images">
            <a:extLst>
              <a:ext uri="{FF2B5EF4-FFF2-40B4-BE49-F238E27FC236}">
                <a16:creationId xmlns:a16="http://schemas.microsoft.com/office/drawing/2014/main" id="{29E5585F-ACBE-2144-B940-55445654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4" t="16013" r="6347"/>
          <a:stretch/>
        </p:blipFill>
        <p:spPr bwMode="auto">
          <a:xfrm>
            <a:off x="1307191" y="4550480"/>
            <a:ext cx="1906743" cy="18441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87BB3C-BAC1-976A-C061-E4541ADDBF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972" b="24880"/>
          <a:stretch/>
        </p:blipFill>
        <p:spPr>
          <a:xfrm>
            <a:off x="531413" y="3237890"/>
            <a:ext cx="2000168" cy="1844113"/>
          </a:xfrm>
          <a:prstGeom prst="ellipse">
            <a:avLst/>
          </a:prstGeom>
        </p:spPr>
      </p:pic>
      <p:pic>
        <p:nvPicPr>
          <p:cNvPr id="26" name="Picture 25" descr="A water channel with a body of water&#10;&#10;Description automatically generated">
            <a:extLst>
              <a:ext uri="{FF2B5EF4-FFF2-40B4-BE49-F238E27FC236}">
                <a16:creationId xmlns:a16="http://schemas.microsoft.com/office/drawing/2014/main" id="{D2374D45-E613-D891-4406-BC7D33E0DBA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23" t="19047" r="7389" b="19178"/>
          <a:stretch/>
        </p:blipFill>
        <p:spPr>
          <a:xfrm>
            <a:off x="578125" y="529290"/>
            <a:ext cx="1906743" cy="1756946"/>
          </a:xfrm>
          <a:prstGeom prst="ellipse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3454DAB0-54CC-A4BF-09DD-250D9877A797}"/>
              </a:ext>
            </a:extLst>
          </p:cNvPr>
          <p:cNvSpPr/>
          <p:nvPr/>
        </p:nvSpPr>
        <p:spPr>
          <a:xfrm>
            <a:off x="3183532" y="3780419"/>
            <a:ext cx="494950" cy="2614505"/>
          </a:xfrm>
          <a:prstGeom prst="rightBrace">
            <a:avLst>
              <a:gd name="adj1" fmla="val 132059"/>
              <a:gd name="adj2" fmla="val 50642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A261E367-7327-6DBF-8C28-A06E1C25EC8F}"/>
              </a:ext>
            </a:extLst>
          </p:cNvPr>
          <p:cNvSpPr/>
          <p:nvPr/>
        </p:nvSpPr>
        <p:spPr>
          <a:xfrm>
            <a:off x="3193077" y="689901"/>
            <a:ext cx="494950" cy="2614505"/>
          </a:xfrm>
          <a:prstGeom prst="rightBrace">
            <a:avLst>
              <a:gd name="adj1" fmla="val 132059"/>
              <a:gd name="adj2" fmla="val 50642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0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3413-3AA3-CA89-4699-52EDD20E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01" y="224665"/>
            <a:ext cx="7563624" cy="1553841"/>
          </a:xfrm>
        </p:spPr>
        <p:txBody>
          <a:bodyPr anchor="ctr">
            <a:normAutofit/>
          </a:bodyPr>
          <a:lstStyle/>
          <a:p>
            <a:r>
              <a:rPr lang="en-US" dirty="0"/>
              <a:t>Three public datasets used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4C819A16-456D-978F-9ECA-282B878F6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6CBD78-70D5-673E-1F0E-71F5DE5F8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79218"/>
              </p:ext>
            </p:extLst>
          </p:nvPr>
        </p:nvGraphicFramePr>
        <p:xfrm>
          <a:off x="988955" y="4722381"/>
          <a:ext cx="2440045" cy="1581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0045">
                  <a:extLst>
                    <a:ext uri="{9D8B030D-6E8A-4147-A177-3AD203B41FA5}">
                      <a16:colId xmlns:a16="http://schemas.microsoft.com/office/drawing/2014/main" val="19724120"/>
                    </a:ext>
                  </a:extLst>
                </a:gridCol>
              </a:tblGrid>
              <a:tr h="4277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National Inventory of Dams (NID)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" panose="020B0502040504020204" pitchFamily="34" charset="0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2542032730"/>
                  </a:ext>
                </a:extLst>
              </a:tr>
              <a:tr h="3211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US Army Corps of Engineering (USACE)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" panose="020B0502040504020204" pitchFamily="34" charset="0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747652639"/>
                  </a:ext>
                </a:extLst>
              </a:tr>
              <a:tr h="3566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+90k dams with +75 labels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" panose="020B0502040504020204" pitchFamily="34" charset="0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3576137446"/>
                  </a:ext>
                </a:extLst>
              </a:tr>
              <a:tr h="4277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Group categories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" panose="020B0502040504020204" pitchFamily="34" charset="0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16633081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ED82D1-1A1E-DB4A-EF82-12B1A8D10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9751"/>
              </p:ext>
            </p:extLst>
          </p:nvPr>
        </p:nvGraphicFramePr>
        <p:xfrm>
          <a:off x="4986832" y="4722381"/>
          <a:ext cx="2218334" cy="1629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8334">
                  <a:extLst>
                    <a:ext uri="{9D8B030D-6E8A-4147-A177-3AD203B41FA5}">
                      <a16:colId xmlns:a16="http://schemas.microsoft.com/office/drawing/2014/main" val="3139461664"/>
                    </a:ext>
                  </a:extLst>
                </a:gridCol>
              </a:tblGrid>
              <a:tr h="4446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Cropdata</a:t>
                      </a:r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 Layer 2022 (CDL)</a:t>
                      </a:r>
                      <a:endParaRPr 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671188795"/>
                  </a:ext>
                </a:extLst>
              </a:tr>
              <a:tr h="3338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US Department of Agriculture (USDA)</a:t>
                      </a:r>
                      <a:endParaRPr 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2542623853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129 types of landuse</a:t>
                      </a:r>
                      <a:endParaRPr lang="en-US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1914034684"/>
                  </a:ext>
                </a:extLst>
              </a:tr>
              <a:tr h="4446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Reclass for agricultural and no agricultural land use</a:t>
                      </a:r>
                      <a:endParaRPr 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29181859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DFDFF91-67C3-03ED-5DB0-1DAE3BD8C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805576"/>
              </p:ext>
            </p:extLst>
          </p:nvPr>
        </p:nvGraphicFramePr>
        <p:xfrm>
          <a:off x="8939809" y="4722381"/>
          <a:ext cx="2564408" cy="1629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4408">
                  <a:extLst>
                    <a:ext uri="{9D8B030D-6E8A-4147-A177-3AD203B41FA5}">
                      <a16:colId xmlns:a16="http://schemas.microsoft.com/office/drawing/2014/main" val="2884354430"/>
                    </a:ext>
                  </a:extLst>
                </a:gridCol>
              </a:tblGrid>
              <a:tr h="4545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National Hydrography Dataset + High Resolution (NHD+HR)</a:t>
                      </a:r>
                      <a:endParaRPr lang="en-US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427315064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US Geological Survey (USGS)</a:t>
                      </a:r>
                      <a:endParaRPr lang="en-US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316029006"/>
                  </a:ext>
                </a:extLst>
              </a:tr>
              <a:tr h="37905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US stream network</a:t>
                      </a:r>
                      <a:endParaRPr lang="en-US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1129174543"/>
                  </a:ext>
                </a:extLst>
              </a:tr>
              <a:tr h="4545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processing</a:t>
                      </a:r>
                    </a:p>
                  </a:txBody>
                  <a:tcPr marL="3602" marR="3602" marT="3602" marB="0" anchor="ctr"/>
                </a:tc>
                <a:extLst>
                  <a:ext uri="{0D108BD9-81ED-4DB2-BD59-A6C34878D82A}">
                    <a16:rowId xmlns:a16="http://schemas.microsoft.com/office/drawing/2014/main" val="236492300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0708B61-9D16-1D4F-BE76-4959D8399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2813" t="16822" r="18095" b="8081"/>
          <a:stretch/>
        </p:blipFill>
        <p:spPr>
          <a:xfrm>
            <a:off x="8336201" y="1458820"/>
            <a:ext cx="3256498" cy="3025980"/>
          </a:xfrm>
          <a:prstGeom prst="ellipse">
            <a:avLst/>
          </a:prstGeom>
          <a:ln w="19050">
            <a:solidFill>
              <a:schemeClr val="accent5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853DDD-83C0-7D10-054C-507D835206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3060" t="17082" r="18339" b="8574"/>
          <a:stretch/>
        </p:blipFill>
        <p:spPr>
          <a:xfrm>
            <a:off x="599301" y="1458820"/>
            <a:ext cx="3256498" cy="3025980"/>
          </a:xfrm>
          <a:prstGeom prst="ellipse">
            <a:avLst/>
          </a:prstGeom>
          <a:ln w="19050">
            <a:solidFill>
              <a:schemeClr val="accent5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EE74ED-9BDD-E0D5-ABD8-255F1D61AF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3163" t="17390" r="18343" b="8429"/>
          <a:stretch/>
        </p:blipFill>
        <p:spPr>
          <a:xfrm>
            <a:off x="4467750" y="1458820"/>
            <a:ext cx="3256498" cy="3025980"/>
          </a:xfrm>
          <a:prstGeom prst="ellipse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84864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39B7-92F8-D166-31B2-67FBEA6A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08" y="541595"/>
            <a:ext cx="10515600" cy="1531525"/>
          </a:xfrm>
        </p:spPr>
        <p:txBody>
          <a:bodyPr>
            <a:normAutofit/>
          </a:bodyPr>
          <a:lstStyle/>
          <a:p>
            <a:r>
              <a:rPr lang="en-US" dirty="0"/>
              <a:t>Contributing areas + Agriculture land use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18028-40DB-A6F1-A2E3-E9C541512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8EAC6-DA08-E448-A2A6-2AD89C7C42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2628" y="2318726"/>
            <a:ext cx="5135880" cy="35004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NID location  (latitude &amp; longitude)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USGS API – NHD+HR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Contributing Area generation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Quantify agricultural presence in the delineated contributing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63C82-EC02-2994-85FA-E92F2E26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964" y="5079481"/>
            <a:ext cx="2781636" cy="1041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88676-0AB6-A951-CF87-DACCEB75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790" y="1619182"/>
            <a:ext cx="2009786" cy="216819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1871A0-D29B-70B1-22A4-77D19A1B6033}"/>
              </a:ext>
            </a:extLst>
          </p:cNvPr>
          <p:cNvSpPr/>
          <p:nvPr/>
        </p:nvSpPr>
        <p:spPr>
          <a:xfrm flipH="1">
            <a:off x="6605801" y="1876440"/>
            <a:ext cx="650281" cy="2853264"/>
          </a:xfrm>
          <a:custGeom>
            <a:avLst/>
            <a:gdLst>
              <a:gd name="connsiteX0" fmla="*/ 0 w 327398"/>
              <a:gd name="connsiteY0" fmla="*/ 1241570 h 1241570"/>
              <a:gd name="connsiteX1" fmla="*/ 58723 w 327398"/>
              <a:gd name="connsiteY1" fmla="*/ 830510 h 1241570"/>
              <a:gd name="connsiteX2" fmla="*/ 327171 w 327398"/>
              <a:gd name="connsiteY2" fmla="*/ 578840 h 1241570"/>
              <a:gd name="connsiteX3" fmla="*/ 109057 w 327398"/>
              <a:gd name="connsiteY3" fmla="*/ 0 h 1241570"/>
              <a:gd name="connsiteX4" fmla="*/ 109057 w 327398"/>
              <a:gd name="connsiteY4" fmla="*/ 0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398" h="1241570">
                <a:moveTo>
                  <a:pt x="0" y="1241570"/>
                </a:moveTo>
                <a:cubicBezTo>
                  <a:pt x="2097" y="1091267"/>
                  <a:pt x="4195" y="940965"/>
                  <a:pt x="58723" y="830510"/>
                </a:cubicBezTo>
                <a:cubicBezTo>
                  <a:pt x="113251" y="720055"/>
                  <a:pt x="318782" y="717258"/>
                  <a:pt x="327171" y="578840"/>
                </a:cubicBezTo>
                <a:cubicBezTo>
                  <a:pt x="335560" y="440422"/>
                  <a:pt x="109057" y="0"/>
                  <a:pt x="109057" y="0"/>
                </a:cubicBezTo>
                <a:lnTo>
                  <a:pt x="109057" y="0"/>
                </a:lnTo>
              </a:path>
            </a:pathLst>
          </a:cu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E2D375C-FDC0-913E-8698-3B43B4E36B9C}"/>
              </a:ext>
            </a:extLst>
          </p:cNvPr>
          <p:cNvSpPr/>
          <p:nvPr/>
        </p:nvSpPr>
        <p:spPr>
          <a:xfrm flipH="1">
            <a:off x="6129821" y="2290387"/>
            <a:ext cx="476432" cy="935570"/>
          </a:xfrm>
          <a:custGeom>
            <a:avLst/>
            <a:gdLst>
              <a:gd name="connsiteX0" fmla="*/ 0 w 176169"/>
              <a:gd name="connsiteY0" fmla="*/ 251670 h 251670"/>
              <a:gd name="connsiteX1" fmla="*/ 176169 w 176169"/>
              <a:gd name="connsiteY1" fmla="*/ 0 h 25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169" h="251670">
                <a:moveTo>
                  <a:pt x="0" y="251670"/>
                </a:moveTo>
                <a:lnTo>
                  <a:pt x="176169" y="0"/>
                </a:lnTo>
              </a:path>
            </a:pathLst>
          </a:cu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50A0FA-A95A-7CE7-8D54-EF143E9D7509}"/>
              </a:ext>
            </a:extLst>
          </p:cNvPr>
          <p:cNvSpPr/>
          <p:nvPr/>
        </p:nvSpPr>
        <p:spPr>
          <a:xfrm>
            <a:off x="6909248" y="3528929"/>
            <a:ext cx="189158" cy="18940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F14CCCB-C222-49F8-2A61-C28C1107EF2C}"/>
              </a:ext>
            </a:extLst>
          </p:cNvPr>
          <p:cNvSpPr/>
          <p:nvPr/>
        </p:nvSpPr>
        <p:spPr>
          <a:xfrm flipH="1">
            <a:off x="6064843" y="1724119"/>
            <a:ext cx="1033563" cy="1876169"/>
          </a:xfrm>
          <a:custGeom>
            <a:avLst/>
            <a:gdLst>
              <a:gd name="connsiteX0" fmla="*/ 174283 w 857683"/>
              <a:gd name="connsiteY0" fmla="*/ 1276323 h 1283826"/>
              <a:gd name="connsiteX1" fmla="*/ 409175 w 857683"/>
              <a:gd name="connsiteY1" fmla="*/ 1259545 h 1283826"/>
              <a:gd name="connsiteX2" fmla="*/ 694400 w 857683"/>
              <a:gd name="connsiteY2" fmla="*/ 1074987 h 1283826"/>
              <a:gd name="connsiteX3" fmla="*/ 853791 w 857683"/>
              <a:gd name="connsiteY3" fmla="*/ 596814 h 1283826"/>
              <a:gd name="connsiteX4" fmla="*/ 769901 w 857683"/>
              <a:gd name="connsiteY4" fmla="*/ 328367 h 1283826"/>
              <a:gd name="connsiteX5" fmla="*/ 367230 w 857683"/>
              <a:gd name="connsiteY5" fmla="*/ 51530 h 1283826"/>
              <a:gd name="connsiteX6" fmla="*/ 14892 w 857683"/>
              <a:gd name="connsiteY6" fmla="*/ 127031 h 1283826"/>
              <a:gd name="connsiteX7" fmla="*/ 98782 w 857683"/>
              <a:gd name="connsiteY7" fmla="*/ 1276323 h 128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683" h="1283826">
                <a:moveTo>
                  <a:pt x="174283" y="1276323"/>
                </a:moveTo>
                <a:cubicBezTo>
                  <a:pt x="248386" y="1284712"/>
                  <a:pt x="322489" y="1293101"/>
                  <a:pt x="409175" y="1259545"/>
                </a:cubicBezTo>
                <a:cubicBezTo>
                  <a:pt x="495861" y="1225989"/>
                  <a:pt x="620297" y="1185442"/>
                  <a:pt x="694400" y="1074987"/>
                </a:cubicBezTo>
                <a:cubicBezTo>
                  <a:pt x="768503" y="964532"/>
                  <a:pt x="841208" y="721251"/>
                  <a:pt x="853791" y="596814"/>
                </a:cubicBezTo>
                <a:cubicBezTo>
                  <a:pt x="866374" y="472377"/>
                  <a:pt x="850994" y="419248"/>
                  <a:pt x="769901" y="328367"/>
                </a:cubicBezTo>
                <a:cubicBezTo>
                  <a:pt x="688808" y="237486"/>
                  <a:pt x="493065" y="85086"/>
                  <a:pt x="367230" y="51530"/>
                </a:cubicBezTo>
                <a:cubicBezTo>
                  <a:pt x="241395" y="17974"/>
                  <a:pt x="59633" y="-77101"/>
                  <a:pt x="14892" y="127031"/>
                </a:cubicBezTo>
                <a:cubicBezTo>
                  <a:pt x="-29849" y="331163"/>
                  <a:pt x="34466" y="803743"/>
                  <a:pt x="98782" y="1276323"/>
                </a:cubicBezTo>
              </a:path>
            </a:pathLst>
          </a:cu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41B79-703E-FCA2-3410-BBE26D68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45"/>
          <a:stretch/>
        </p:blipFill>
        <p:spPr>
          <a:xfrm>
            <a:off x="5531143" y="5085566"/>
            <a:ext cx="2756210" cy="378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F4F5FD-1B8B-A007-EDF9-031410FC0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74" b="37571"/>
          <a:stretch/>
        </p:blipFill>
        <p:spPr>
          <a:xfrm>
            <a:off x="5554613" y="5528678"/>
            <a:ext cx="2756210" cy="378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2CFCFF-BE41-8BE9-0B5E-EB3D73F18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22" b="-84"/>
          <a:stretch/>
        </p:blipFill>
        <p:spPr>
          <a:xfrm>
            <a:off x="5531142" y="5910767"/>
            <a:ext cx="2756208" cy="44941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363C38D-C6F1-EDA5-9A85-272C7B83F151}"/>
              </a:ext>
            </a:extLst>
          </p:cNvPr>
          <p:cNvGrpSpPr/>
          <p:nvPr/>
        </p:nvGrpSpPr>
        <p:grpSpPr>
          <a:xfrm>
            <a:off x="5646964" y="3011986"/>
            <a:ext cx="1356863" cy="1645390"/>
            <a:chOff x="7401853" y="1945535"/>
            <a:chExt cx="1356863" cy="164539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C4E46E-23F7-DA3C-6BED-E053756CC430}"/>
                </a:ext>
              </a:extLst>
            </p:cNvPr>
            <p:cNvCxnSpPr>
              <a:cxnSpLocks/>
            </p:cNvCxnSpPr>
            <p:nvPr/>
          </p:nvCxnSpPr>
          <p:spPr>
            <a:xfrm>
              <a:off x="7401853" y="1945535"/>
              <a:ext cx="18122" cy="164539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2323B-AA2C-DA97-D531-E07D4427FA86}"/>
                </a:ext>
              </a:extLst>
            </p:cNvPr>
            <p:cNvSpPr txBox="1"/>
            <p:nvPr/>
          </p:nvSpPr>
          <p:spPr>
            <a:xfrm>
              <a:off x="7434741" y="2675492"/>
              <a:ext cx="1323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River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  <p:bldP spid="17" grpId="0" animBg="1"/>
      <p:bldP spid="18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F384-E927-3428-CB2F-4727C331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38051"/>
            <a:ext cx="10515600" cy="15315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88571 contributing areas are delineated 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52EE5-04F9-E21E-BB84-72AC3D63D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Nested_ProblemsTry7">
            <a:hlinkClick r:id="" action="ppaction://media"/>
            <a:extLst>
              <a:ext uri="{FF2B5EF4-FFF2-40B4-BE49-F238E27FC236}">
                <a16:creationId xmlns:a16="http://schemas.microsoft.com/office/drawing/2014/main" id="{E6B899E4-C0F3-2967-A369-12C6CE4BD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3826" y="942196"/>
            <a:ext cx="8291948" cy="46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C6ABF9-F2B9-4A8A-1AED-213EC366D1F0}"/>
              </a:ext>
            </a:extLst>
          </p:cNvPr>
          <p:cNvSpPr txBox="1"/>
          <p:nvPr/>
        </p:nvSpPr>
        <p:spPr>
          <a:xfrm>
            <a:off x="617337" y="3320652"/>
            <a:ext cx="3335537" cy="350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43% of the dams have more than 50% of agriculture land use upstream, equivalent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763 million acres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contributing areas.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B8A02-BF3E-C659-838B-9CD1B4E20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B22A5-FB99-4852-DC95-B6681D236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38" y="371623"/>
            <a:ext cx="11031738" cy="2115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11.5k dams have </a:t>
            </a:r>
            <a:r>
              <a:rPr lang="en-US" b="1" kern="1200" dirty="0">
                <a:latin typeface="+mj-lt"/>
                <a:ea typeface="+mj-ea"/>
                <a:cs typeface="+mj-cs"/>
              </a:rPr>
              <a:t>&gt;90% </a:t>
            </a:r>
            <a:r>
              <a:rPr lang="en-US" kern="1200" dirty="0">
                <a:latin typeface="+mj-lt"/>
                <a:ea typeface="+mj-ea"/>
                <a:cs typeface="+mj-cs"/>
              </a:rPr>
              <a:t>of agricultural land use in their contributing area </a:t>
            </a:r>
          </a:p>
        </p:txBody>
      </p:sp>
      <p:pic>
        <p:nvPicPr>
          <p:cNvPr id="9" name="Content Placeholder 8" descr="A graph of growth of crops&#10;&#10;Description automatically generated with medium confidence">
            <a:extLst>
              <a:ext uri="{FF2B5EF4-FFF2-40B4-BE49-F238E27FC236}">
                <a16:creationId xmlns:a16="http://schemas.microsoft.com/office/drawing/2014/main" id="{D341FC54-6D91-F8B3-63AB-37C96D3E6B9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alphaModFix/>
          </a:blip>
          <a:srcRect l="8716" t="11724" r="9605"/>
          <a:stretch/>
        </p:blipFill>
        <p:spPr>
          <a:xfrm>
            <a:off x="3952874" y="2235242"/>
            <a:ext cx="7501619" cy="38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2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7BDC00-BDF0-6FA0-F9AA-412CA40525D0}"/>
              </a:ext>
            </a:extLst>
          </p:cNvPr>
          <p:cNvSpPr/>
          <p:nvPr/>
        </p:nvSpPr>
        <p:spPr>
          <a:xfrm>
            <a:off x="419100" y="1673311"/>
            <a:ext cx="11353800" cy="3564556"/>
          </a:xfrm>
          <a:prstGeom prst="rect">
            <a:avLst/>
          </a:prstGeom>
          <a:solidFill>
            <a:srgbClr val="F0F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&gt;1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230E6508-9F3A-FEFA-5D12-7B85A614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37% of dams </a:t>
            </a:r>
            <a:r>
              <a:rPr lang="en-US" dirty="0"/>
              <a:t>are classified as nested dams</a:t>
            </a:r>
            <a:r>
              <a:rPr lang="en-US" kern="12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5E21019-89DA-C6B1-4E85-F781BE88F8C0}"/>
              </a:ext>
            </a:extLst>
          </p:cNvPr>
          <p:cNvSpPr txBox="1">
            <a:spLocks/>
          </p:cNvSpPr>
          <p:nvPr/>
        </p:nvSpPr>
        <p:spPr>
          <a:xfrm>
            <a:off x="1963560" y="5528988"/>
            <a:ext cx="7997190" cy="350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Nested dams are classified as contributing areas with one or more upstream dams.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ADFA211-6177-9999-F792-16CD0C0C0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905CCAEA-BB0F-4A36-DD34-CEAF096A6B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E57A30-458E-9E55-F079-7C15B8E6D93E}"/>
              </a:ext>
            </a:extLst>
          </p:cNvPr>
          <p:cNvGrpSpPr/>
          <p:nvPr/>
        </p:nvGrpSpPr>
        <p:grpSpPr>
          <a:xfrm>
            <a:off x="2764049" y="1870869"/>
            <a:ext cx="6846782" cy="3343070"/>
            <a:chOff x="335815" y="1679120"/>
            <a:chExt cx="8135485" cy="3562847"/>
          </a:xfrm>
        </p:grpSpPr>
        <p:pic>
          <p:nvPicPr>
            <p:cNvPr id="3" name="Picture 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74AEA528-0EE2-0BE9-CD3B-6A21CD1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815" y="1679120"/>
              <a:ext cx="8135485" cy="3562847"/>
            </a:xfrm>
            <a:prstGeom prst="rect">
              <a:avLst/>
            </a:prstGeom>
          </p:spPr>
        </p:pic>
        <p:pic>
          <p:nvPicPr>
            <p:cNvPr id="6" name="Picture 5" descr="A number of dams with black text&#10;&#10;Description automatically generated">
              <a:extLst>
                <a:ext uri="{FF2B5EF4-FFF2-40B4-BE49-F238E27FC236}">
                  <a16:creationId xmlns:a16="http://schemas.microsoft.com/office/drawing/2014/main" id="{D1756529-1727-C98F-A11B-8E05B6485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5318" y="4062644"/>
              <a:ext cx="1352739" cy="10478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A7B84-E62E-FC09-40BE-9FE160526CF7}"/>
              </a:ext>
            </a:extLst>
          </p:cNvPr>
          <p:cNvSpPr/>
          <p:nvPr/>
        </p:nvSpPr>
        <p:spPr>
          <a:xfrm>
            <a:off x="8671965" y="4860833"/>
            <a:ext cx="514350" cy="353106"/>
          </a:xfrm>
          <a:prstGeom prst="rect">
            <a:avLst/>
          </a:prstGeom>
          <a:solidFill>
            <a:srgbClr val="F0F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&gt;1</a:t>
            </a: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E7C782-6039-CEF3-23FC-4C6B54EBF19A}"/>
              </a:ext>
            </a:extLst>
          </p:cNvPr>
          <p:cNvGrpSpPr/>
          <p:nvPr/>
        </p:nvGrpSpPr>
        <p:grpSpPr>
          <a:xfrm>
            <a:off x="8385721" y="4090469"/>
            <a:ext cx="2230943" cy="1147398"/>
            <a:chOff x="8385722" y="4090469"/>
            <a:chExt cx="1713378" cy="10664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B8BDB8-2E8D-5102-6B64-DC9AFB667102}"/>
                </a:ext>
              </a:extLst>
            </p:cNvPr>
            <p:cNvSpPr/>
            <p:nvPr/>
          </p:nvSpPr>
          <p:spPr>
            <a:xfrm>
              <a:off x="8385722" y="4090469"/>
              <a:ext cx="1601187" cy="491708"/>
            </a:xfrm>
            <a:prstGeom prst="rect">
              <a:avLst/>
            </a:prstGeom>
            <a:solidFill>
              <a:srgbClr val="F0F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Nested Dams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C73E7F-40F7-0AA2-7722-120F38FE959E}"/>
                </a:ext>
              </a:extLst>
            </p:cNvPr>
            <p:cNvSpPr/>
            <p:nvPr/>
          </p:nvSpPr>
          <p:spPr>
            <a:xfrm>
              <a:off x="8653901" y="4594141"/>
              <a:ext cx="1423549" cy="315881"/>
            </a:xfrm>
            <a:prstGeom prst="rect">
              <a:avLst/>
            </a:prstGeom>
            <a:solidFill>
              <a:srgbClr val="F0F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Less than 1 dam</a:t>
              </a:r>
            </a:p>
            <a:p>
              <a:pPr algn="ctr"/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0C297-59A6-11DA-ECFB-B9B2AB5426F4}"/>
                </a:ext>
              </a:extLst>
            </p:cNvPr>
            <p:cNvSpPr/>
            <p:nvPr/>
          </p:nvSpPr>
          <p:spPr>
            <a:xfrm>
              <a:off x="8675551" y="4841048"/>
              <a:ext cx="1423549" cy="315881"/>
            </a:xfrm>
            <a:prstGeom prst="rect">
              <a:avLst/>
            </a:prstGeom>
            <a:solidFill>
              <a:srgbClr val="F0F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More than 1 dam</a:t>
              </a:r>
            </a:p>
            <a:p>
              <a:pPr algn="ctr"/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5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8C00-0EDC-B68D-5534-2EFA8125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74D75-EDDC-88F0-CEA5-0563844E2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The US Army Corps of Engineers Civil Works Mission is divided among Districts across the U.S. Boundaries are defined by watershed.">
            <a:extLst>
              <a:ext uri="{FF2B5EF4-FFF2-40B4-BE49-F238E27FC236}">
                <a16:creationId xmlns:a16="http://schemas.microsoft.com/office/drawing/2014/main" id="{D06AA989-97D3-0A81-1A53-2E3C94C4F2C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73"/>
          <a:stretch/>
        </p:blipFill>
        <p:spPr bwMode="auto">
          <a:xfrm>
            <a:off x="724184" y="2362623"/>
            <a:ext cx="5158457" cy="29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7EBFAF-9BD5-56A6-94DC-2A7CF9A691CD}"/>
              </a:ext>
            </a:extLst>
          </p:cNvPr>
          <p:cNvSpPr txBox="1"/>
          <p:nvPr/>
        </p:nvSpPr>
        <p:spPr>
          <a:xfrm>
            <a:off x="751573" y="5564322"/>
            <a:ext cx="6096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https://www.nwd.usace.army.mil/Media/Images/igphoto/2002469712/</a:t>
            </a:r>
          </a:p>
        </p:txBody>
      </p:sp>
      <p:pic>
        <p:nvPicPr>
          <p:cNvPr id="1028" name="Picture 4" descr="Map of NRCS Regions">
            <a:extLst>
              <a:ext uri="{FF2B5EF4-FFF2-40B4-BE49-F238E27FC236}">
                <a16:creationId xmlns:a16="http://schemas.microsoft.com/office/drawing/2014/main" id="{8A6CB2D7-FAC9-2FBD-8EAC-5AA16A6C00A0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691" y="2152650"/>
            <a:ext cx="4529217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633501-D840-FDCA-EBC8-9A49289456AE}"/>
              </a:ext>
            </a:extLst>
          </p:cNvPr>
          <p:cNvSpPr txBox="1"/>
          <p:nvPr/>
        </p:nvSpPr>
        <p:spPr>
          <a:xfrm>
            <a:off x="6612691" y="5641056"/>
            <a:ext cx="609700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https://www.nrcs.usda.gov/about/leadership</a:t>
            </a:r>
          </a:p>
        </p:txBody>
      </p:sp>
    </p:spTree>
    <p:extLst>
      <p:ext uri="{BB962C8B-B14F-4D97-AF65-F5344CB8AC3E}">
        <p14:creationId xmlns:p14="http://schemas.microsoft.com/office/powerpoint/2010/main" val="38108159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Noto sans">
      <a:majorFont>
        <a:latin typeface="Noto sans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9c742c4-e61c-4fa5-be89-a3cb566a80d1}" enabled="0" method="" siteId="{79c742c4-e61c-4fa5-be89-a3cb566a80d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{709032D0-972B-49A0-B89B-F88898959D83}tf66722518_win32</Template>
  <TotalTime>9221</TotalTime>
  <Words>478</Words>
  <Application>Microsoft Office PowerPoint</Application>
  <PresentationFormat>Widescreen</PresentationFormat>
  <Paragraphs>69</Paragraphs>
  <Slides>10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</vt:lpstr>
      <vt:lpstr>Managing complex water resources systems:  The case of agriculture, dams, and water quality  Danna Villarreal, MSc</vt:lpstr>
      <vt:lpstr>About Me: Danna Villarreal</vt:lpstr>
      <vt:lpstr>Water Resources Management</vt:lpstr>
      <vt:lpstr>Three public datasets used </vt:lpstr>
      <vt:lpstr>Contributing areas + Agriculture land use </vt:lpstr>
      <vt:lpstr>88571 contributing areas are delineated  </vt:lpstr>
      <vt:lpstr>11.5k dams have &gt;90% of agricultural land use in their contributing area </vt:lpstr>
      <vt:lpstr>37% of dams are classified as nested dams.</vt:lpstr>
      <vt:lpstr>Systems Management</vt:lpstr>
      <vt:lpstr>Take away messages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Danna Villarreal Valdes</dc:creator>
  <cp:lastModifiedBy>Danna Villarreal</cp:lastModifiedBy>
  <cp:revision>7</cp:revision>
  <dcterms:created xsi:type="dcterms:W3CDTF">2024-04-16T19:34:07Z</dcterms:created>
  <dcterms:modified xsi:type="dcterms:W3CDTF">2024-10-31T08:55:52Z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